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82" r:id="rId4"/>
    <p:sldId id="257" r:id="rId5"/>
    <p:sldId id="259" r:id="rId6"/>
    <p:sldId id="265" r:id="rId7"/>
    <p:sldId id="270" r:id="rId8"/>
    <p:sldId id="271" r:id="rId9"/>
    <p:sldId id="272" r:id="rId10"/>
    <p:sldId id="284" r:id="rId11"/>
    <p:sldId id="274" r:id="rId12"/>
    <p:sldId id="277" r:id="rId13"/>
    <p:sldId id="278" r:id="rId14"/>
    <p:sldId id="279" r:id="rId15"/>
    <p:sldId id="285" r:id="rId16"/>
    <p:sldId id="268" r:id="rId17"/>
    <p:sldId id="266" r:id="rId18"/>
    <p:sldId id="267" r:id="rId19"/>
    <p:sldId id="283" r:id="rId20"/>
    <p:sldId id="300" r:id="rId21"/>
    <p:sldId id="260" r:id="rId22"/>
    <p:sldId id="298" r:id="rId23"/>
    <p:sldId id="321" r:id="rId24"/>
    <p:sldId id="318" r:id="rId25"/>
    <p:sldId id="319" r:id="rId26"/>
    <p:sldId id="314" r:id="rId27"/>
    <p:sldId id="322" r:id="rId28"/>
    <p:sldId id="323" r:id="rId29"/>
    <p:sldId id="280" r:id="rId30"/>
    <p:sldId id="331" r:id="rId31"/>
    <p:sldId id="317" r:id="rId32"/>
    <p:sldId id="307" r:id="rId33"/>
    <p:sldId id="304" r:id="rId34"/>
    <p:sldId id="330" r:id="rId35"/>
    <p:sldId id="311" r:id="rId36"/>
    <p:sldId id="302" r:id="rId37"/>
    <p:sldId id="309" r:id="rId38"/>
    <p:sldId id="316" r:id="rId39"/>
    <p:sldId id="312" r:id="rId40"/>
    <p:sldId id="332" r:id="rId41"/>
    <p:sldId id="291" r:id="rId42"/>
    <p:sldId id="292" r:id="rId43"/>
    <p:sldId id="293" r:id="rId44"/>
    <p:sldId id="290" r:id="rId45"/>
    <p:sldId id="287" r:id="rId46"/>
    <p:sldId id="288" r:id="rId47"/>
    <p:sldId id="289" r:id="rId48"/>
    <p:sldId id="305" r:id="rId49"/>
    <p:sldId id="334" r:id="rId50"/>
    <p:sldId id="324" r:id="rId51"/>
    <p:sldId id="325" r:id="rId52"/>
    <p:sldId id="326" r:id="rId53"/>
    <p:sldId id="327" r:id="rId54"/>
    <p:sldId id="328" r:id="rId55"/>
    <p:sldId id="333" r:id="rId56"/>
    <p:sldId id="310" r:id="rId57"/>
    <p:sldId id="329" r:id="rId58"/>
    <p:sldId id="33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sorterViewPr>
    <p:cViewPr>
      <p:scale>
        <a:sx n="120" d="100"/>
        <a:sy n="120" d="100"/>
      </p:scale>
      <p:origin x="0" y="-30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9"/>
            <c:invertIfNegative val="0"/>
            <c:bubble3D val="0"/>
            <c:spPr>
              <a:solidFill>
                <a:schemeClr val="tx1"/>
              </a:solidFill>
              <a:ln>
                <a:noFill/>
              </a:ln>
              <a:effectLst/>
            </c:spPr>
            <c:extLst>
              <c:ext xmlns:c16="http://schemas.microsoft.com/office/drawing/2014/chart" uri="{C3380CC4-5D6E-409C-BE32-E72D297353CC}">
                <c16:uniqueId val="{00000001-0B12-4E66-B6CC-5BF33AC054AB}"/>
              </c:ext>
            </c:extLst>
          </c:dPt>
          <c:cat>
            <c:strRef>
              <c:f>Sheet1!$A$40:$A$50</c:f>
              <c:strCache>
                <c:ptCount val="11"/>
                <c:pt idx="0">
                  <c:v>Moraine</c:v>
                </c:pt>
                <c:pt idx="1">
                  <c:v>Northwood</c:v>
                </c:pt>
                <c:pt idx="2">
                  <c:v>Shelby</c:v>
                </c:pt>
                <c:pt idx="3">
                  <c:v>Napolean</c:v>
                </c:pt>
                <c:pt idx="4">
                  <c:v>New Carlilse</c:v>
                </c:pt>
                <c:pt idx="5">
                  <c:v>Delphos</c:v>
                </c:pt>
                <c:pt idx="6">
                  <c:v>Chardon</c:v>
                </c:pt>
                <c:pt idx="7">
                  <c:v>Wapakoneta</c:v>
                </c:pt>
                <c:pt idx="8">
                  <c:v>Brookville</c:v>
                </c:pt>
                <c:pt idx="9">
                  <c:v>Columbiana</c:v>
                </c:pt>
                <c:pt idx="10">
                  <c:v>Waterville</c:v>
                </c:pt>
              </c:strCache>
            </c:strRef>
          </c:cat>
          <c:val>
            <c:numRef>
              <c:f>Sheet1!$B$40:$B$50</c:f>
              <c:numCache>
                <c:formatCode>0.00</c:formatCode>
                <c:ptCount val="11"/>
                <c:pt idx="0">
                  <c:v>-7.3075250108742926</c:v>
                </c:pt>
                <c:pt idx="1">
                  <c:v>-5.6845183695850849</c:v>
                </c:pt>
                <c:pt idx="2">
                  <c:v>-5.4882394868139697</c:v>
                </c:pt>
                <c:pt idx="3">
                  <c:v>-4.8937540244687705</c:v>
                </c:pt>
                <c:pt idx="4">
                  <c:v>-3.068875326939843</c:v>
                </c:pt>
                <c:pt idx="5">
                  <c:v>1.2807741568236801</c:v>
                </c:pt>
                <c:pt idx="6">
                  <c:v>1.6482451037424861</c:v>
                </c:pt>
                <c:pt idx="7">
                  <c:v>5.0981633945535147</c:v>
                </c:pt>
                <c:pt idx="8">
                  <c:v>13.235016071090943</c:v>
                </c:pt>
                <c:pt idx="9">
                  <c:v>15.577092511013216</c:v>
                </c:pt>
                <c:pt idx="10">
                  <c:v>24.337199668599833</c:v>
                </c:pt>
              </c:numCache>
            </c:numRef>
          </c:val>
          <c:extLst>
            <c:ext xmlns:c16="http://schemas.microsoft.com/office/drawing/2014/chart" uri="{C3380CC4-5D6E-409C-BE32-E72D297353CC}">
              <c16:uniqueId val="{0000000A-6BE1-48B9-AFF4-A9454D668A97}"/>
            </c:ext>
          </c:extLst>
        </c:ser>
        <c:dLbls>
          <c:showLegendKey val="0"/>
          <c:showVal val="0"/>
          <c:showCatName val="0"/>
          <c:showSerName val="0"/>
          <c:showPercent val="0"/>
          <c:showBubbleSize val="0"/>
        </c:dLbls>
        <c:gapWidth val="219"/>
        <c:overlap val="-27"/>
        <c:axId val="476894168"/>
        <c:axId val="476895480"/>
      </c:barChart>
      <c:catAx>
        <c:axId val="4768941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6895480"/>
        <c:crosses val="autoZero"/>
        <c:auto val="1"/>
        <c:lblAlgn val="ctr"/>
        <c:lblOffset val="100"/>
        <c:noMultiLvlLbl val="0"/>
      </c:catAx>
      <c:valAx>
        <c:axId val="476895480"/>
        <c:scaling>
          <c:orientation val="minMax"/>
          <c:max val="25"/>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689416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Sheet1!$B$99</c:f>
              <c:strCache>
                <c:ptCount val="1"/>
                <c:pt idx="0">
                  <c:v>Property Tax Revenue-Mahoning County</c:v>
                </c:pt>
              </c:strCache>
            </c:strRef>
          </c:tx>
          <c:spPr>
            <a:solidFill>
              <a:schemeClr val="accent1"/>
            </a:solidFill>
            <a:ln>
              <a:noFill/>
            </a:ln>
            <a:effectLst/>
          </c:spPr>
          <c:invertIfNegative val="0"/>
          <c:cat>
            <c:numRef>
              <c:f>Sheet1!$A$100:$A$106</c:f>
              <c:numCache>
                <c:formatCode>General</c:formatCode>
                <c:ptCount val="7"/>
                <c:pt idx="0">
                  <c:v>2015</c:v>
                </c:pt>
                <c:pt idx="1">
                  <c:v>2016</c:v>
                </c:pt>
                <c:pt idx="2">
                  <c:v>2017</c:v>
                </c:pt>
                <c:pt idx="3">
                  <c:v>2018</c:v>
                </c:pt>
                <c:pt idx="4">
                  <c:v>2019</c:v>
                </c:pt>
                <c:pt idx="5">
                  <c:v>2020</c:v>
                </c:pt>
                <c:pt idx="6">
                  <c:v>2021</c:v>
                </c:pt>
              </c:numCache>
            </c:numRef>
          </c:cat>
          <c:val>
            <c:numRef>
              <c:f>Sheet1!$B$100:$B$106</c:f>
              <c:numCache>
                <c:formatCode>"$"#,##0</c:formatCode>
                <c:ptCount val="7"/>
                <c:pt idx="0">
                  <c:v>888</c:v>
                </c:pt>
                <c:pt idx="1">
                  <c:v>920.2</c:v>
                </c:pt>
                <c:pt idx="2">
                  <c:v>873.9</c:v>
                </c:pt>
                <c:pt idx="3">
                  <c:v>890.7</c:v>
                </c:pt>
                <c:pt idx="4">
                  <c:v>929.1</c:v>
                </c:pt>
                <c:pt idx="5">
                  <c:v>956.6</c:v>
                </c:pt>
                <c:pt idx="6">
                  <c:v>1029.7</c:v>
                </c:pt>
              </c:numCache>
            </c:numRef>
          </c:val>
          <c:extLst>
            <c:ext xmlns:c16="http://schemas.microsoft.com/office/drawing/2014/chart" uri="{C3380CC4-5D6E-409C-BE32-E72D297353CC}">
              <c16:uniqueId val="{00000000-2D9B-4DD6-882A-C988DE27915F}"/>
            </c:ext>
          </c:extLst>
        </c:ser>
        <c:dLbls>
          <c:showLegendKey val="0"/>
          <c:showVal val="0"/>
          <c:showCatName val="0"/>
          <c:showSerName val="0"/>
          <c:showPercent val="0"/>
          <c:showBubbleSize val="0"/>
        </c:dLbls>
        <c:gapWidth val="219"/>
        <c:overlap val="-27"/>
        <c:axId val="368328736"/>
        <c:axId val="368326440"/>
      </c:barChart>
      <c:catAx>
        <c:axId val="3683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8326440"/>
        <c:crosses val="autoZero"/>
        <c:auto val="1"/>
        <c:lblAlgn val="ctr"/>
        <c:lblOffset val="100"/>
        <c:noMultiLvlLbl val="0"/>
      </c:catAx>
      <c:valAx>
        <c:axId val="3683264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8328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Sheet1!$B$108</c:f>
              <c:strCache>
                <c:ptCount val="1"/>
                <c:pt idx="0">
                  <c:v>Property Tax Revenue--Columbiana County</c:v>
                </c:pt>
              </c:strCache>
            </c:strRef>
          </c:tx>
          <c:spPr>
            <a:solidFill>
              <a:schemeClr val="accent1"/>
            </a:solidFill>
            <a:ln>
              <a:noFill/>
            </a:ln>
            <a:effectLst/>
          </c:spPr>
          <c:invertIfNegative val="0"/>
          <c:cat>
            <c:numRef>
              <c:f>Sheet1!$A$109:$A$115</c:f>
              <c:numCache>
                <c:formatCode>General</c:formatCode>
                <c:ptCount val="7"/>
                <c:pt idx="0">
                  <c:v>2015</c:v>
                </c:pt>
                <c:pt idx="1">
                  <c:v>2016</c:v>
                </c:pt>
                <c:pt idx="2">
                  <c:v>2017</c:v>
                </c:pt>
                <c:pt idx="3">
                  <c:v>2018</c:v>
                </c:pt>
                <c:pt idx="4">
                  <c:v>2019</c:v>
                </c:pt>
                <c:pt idx="5">
                  <c:v>2020</c:v>
                </c:pt>
                <c:pt idx="6">
                  <c:v>2021</c:v>
                </c:pt>
              </c:numCache>
            </c:numRef>
          </c:cat>
          <c:val>
            <c:numRef>
              <c:f>Sheet1!$B$109:$B$115</c:f>
              <c:numCache>
                <c:formatCode>"$"#,##0</c:formatCode>
                <c:ptCount val="7"/>
                <c:pt idx="0">
                  <c:v>2247.6</c:v>
                </c:pt>
                <c:pt idx="1">
                  <c:v>2268.6</c:v>
                </c:pt>
                <c:pt idx="2">
                  <c:v>2351.6999999999998</c:v>
                </c:pt>
                <c:pt idx="3">
                  <c:v>2416.8000000000002</c:v>
                </c:pt>
                <c:pt idx="4">
                  <c:v>2433.8000000000002</c:v>
                </c:pt>
                <c:pt idx="5">
                  <c:v>2506.8000000000002</c:v>
                </c:pt>
                <c:pt idx="6">
                  <c:v>2689</c:v>
                </c:pt>
              </c:numCache>
            </c:numRef>
          </c:val>
          <c:extLst>
            <c:ext xmlns:c16="http://schemas.microsoft.com/office/drawing/2014/chart" uri="{C3380CC4-5D6E-409C-BE32-E72D297353CC}">
              <c16:uniqueId val="{00000000-78A2-4FC8-8E74-011408D2F0AD}"/>
            </c:ext>
          </c:extLst>
        </c:ser>
        <c:dLbls>
          <c:showLegendKey val="0"/>
          <c:showVal val="0"/>
          <c:showCatName val="0"/>
          <c:showSerName val="0"/>
          <c:showPercent val="0"/>
          <c:showBubbleSize val="0"/>
        </c:dLbls>
        <c:gapWidth val="219"/>
        <c:overlap val="-27"/>
        <c:axId val="482959696"/>
        <c:axId val="482958056"/>
      </c:barChart>
      <c:catAx>
        <c:axId val="48295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2958056"/>
        <c:crosses val="autoZero"/>
        <c:auto val="1"/>
        <c:lblAlgn val="ctr"/>
        <c:lblOffset val="100"/>
        <c:noMultiLvlLbl val="0"/>
      </c:catAx>
      <c:valAx>
        <c:axId val="4829580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2959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Sheet1!$B$81</c:f>
              <c:strCache>
                <c:ptCount val="1"/>
                <c:pt idx="0">
                  <c:v>Total Income Tax Revenue</c:v>
                </c:pt>
              </c:strCache>
            </c:strRef>
          </c:tx>
          <c:spPr>
            <a:solidFill>
              <a:schemeClr val="accent1"/>
            </a:solidFill>
            <a:ln>
              <a:noFill/>
            </a:ln>
            <a:effectLst/>
          </c:spPr>
          <c:invertIfNegative val="0"/>
          <c:cat>
            <c:numRef>
              <c:f>Sheet1!$A$82:$A$88</c:f>
              <c:numCache>
                <c:formatCode>General</c:formatCode>
                <c:ptCount val="7"/>
                <c:pt idx="0">
                  <c:v>2015</c:v>
                </c:pt>
                <c:pt idx="1">
                  <c:v>2016</c:v>
                </c:pt>
                <c:pt idx="2">
                  <c:v>2017</c:v>
                </c:pt>
                <c:pt idx="3">
                  <c:v>2018</c:v>
                </c:pt>
                <c:pt idx="4">
                  <c:v>2019</c:v>
                </c:pt>
                <c:pt idx="5">
                  <c:v>2020</c:v>
                </c:pt>
                <c:pt idx="6">
                  <c:v>2021</c:v>
                </c:pt>
              </c:numCache>
            </c:numRef>
          </c:cat>
          <c:val>
            <c:numRef>
              <c:f>Sheet1!$B$82:$B$88</c:f>
              <c:numCache>
                <c:formatCode>"$"#,##0</c:formatCode>
                <c:ptCount val="7"/>
                <c:pt idx="0">
                  <c:v>1824</c:v>
                </c:pt>
                <c:pt idx="1">
                  <c:v>1846.2</c:v>
                </c:pt>
                <c:pt idx="2">
                  <c:v>1890.4</c:v>
                </c:pt>
                <c:pt idx="3">
                  <c:v>1876.6</c:v>
                </c:pt>
                <c:pt idx="4">
                  <c:v>1970</c:v>
                </c:pt>
                <c:pt idx="5">
                  <c:v>2055.5</c:v>
                </c:pt>
                <c:pt idx="6">
                  <c:v>2104.6999999999998</c:v>
                </c:pt>
              </c:numCache>
            </c:numRef>
          </c:val>
          <c:extLst>
            <c:ext xmlns:c16="http://schemas.microsoft.com/office/drawing/2014/chart" uri="{C3380CC4-5D6E-409C-BE32-E72D297353CC}">
              <c16:uniqueId val="{00000000-A62D-40B4-8BE8-D074927C80B4}"/>
            </c:ext>
          </c:extLst>
        </c:ser>
        <c:dLbls>
          <c:showLegendKey val="0"/>
          <c:showVal val="0"/>
          <c:showCatName val="0"/>
          <c:showSerName val="0"/>
          <c:showPercent val="0"/>
          <c:showBubbleSize val="0"/>
        </c:dLbls>
        <c:gapWidth val="219"/>
        <c:overlap val="-27"/>
        <c:axId val="626445760"/>
        <c:axId val="626446416"/>
      </c:barChart>
      <c:catAx>
        <c:axId val="62644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6446416"/>
        <c:crosses val="autoZero"/>
        <c:auto val="1"/>
        <c:lblAlgn val="ctr"/>
        <c:lblOffset val="100"/>
        <c:noMultiLvlLbl val="0"/>
      </c:catAx>
      <c:valAx>
        <c:axId val="6264464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644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Sheet1!$B$63</c:f>
              <c:strCache>
                <c:ptCount val="1"/>
                <c:pt idx="0">
                  <c:v>Local Revenue/PP</c:v>
                </c:pt>
              </c:strCache>
            </c:strRef>
          </c:tx>
          <c:spPr>
            <a:solidFill>
              <a:schemeClr val="accent1"/>
            </a:solidFill>
            <a:ln>
              <a:noFill/>
            </a:ln>
            <a:effectLst/>
          </c:spPr>
          <c:invertIfNegative val="0"/>
          <c:cat>
            <c:numRef>
              <c:f>Sheet1!$A$64:$A$70</c:f>
              <c:numCache>
                <c:formatCode>General</c:formatCode>
                <c:ptCount val="7"/>
                <c:pt idx="0">
                  <c:v>2015</c:v>
                </c:pt>
                <c:pt idx="1">
                  <c:v>2016</c:v>
                </c:pt>
                <c:pt idx="2">
                  <c:v>2017</c:v>
                </c:pt>
                <c:pt idx="3">
                  <c:v>2018</c:v>
                </c:pt>
                <c:pt idx="4">
                  <c:v>2019</c:v>
                </c:pt>
                <c:pt idx="5">
                  <c:v>2020</c:v>
                </c:pt>
                <c:pt idx="6">
                  <c:v>2021</c:v>
                </c:pt>
              </c:numCache>
            </c:numRef>
          </c:cat>
          <c:val>
            <c:numRef>
              <c:f>Sheet1!$B$64:$B$70</c:f>
              <c:numCache>
                <c:formatCode>"$"#,##0</c:formatCode>
                <c:ptCount val="7"/>
                <c:pt idx="0">
                  <c:v>4922</c:v>
                </c:pt>
                <c:pt idx="1">
                  <c:v>5041</c:v>
                </c:pt>
                <c:pt idx="2">
                  <c:v>5136</c:v>
                </c:pt>
                <c:pt idx="3">
                  <c:v>5258</c:v>
                </c:pt>
                <c:pt idx="4">
                  <c:v>5286</c:v>
                </c:pt>
                <c:pt idx="5">
                  <c:v>5333</c:v>
                </c:pt>
                <c:pt idx="6">
                  <c:v>5645</c:v>
                </c:pt>
              </c:numCache>
            </c:numRef>
          </c:val>
          <c:extLst>
            <c:ext xmlns:c16="http://schemas.microsoft.com/office/drawing/2014/chart" uri="{C3380CC4-5D6E-409C-BE32-E72D297353CC}">
              <c16:uniqueId val="{00000000-40EF-4542-A066-04424EB68A8D}"/>
            </c:ext>
          </c:extLst>
        </c:ser>
        <c:dLbls>
          <c:showLegendKey val="0"/>
          <c:showVal val="0"/>
          <c:showCatName val="0"/>
          <c:showSerName val="0"/>
          <c:showPercent val="0"/>
          <c:showBubbleSize val="0"/>
        </c:dLbls>
        <c:gapWidth val="219"/>
        <c:overlap val="-27"/>
        <c:axId val="454106592"/>
        <c:axId val="454108888"/>
      </c:barChart>
      <c:catAx>
        <c:axId val="45410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08888"/>
        <c:crosses val="autoZero"/>
        <c:auto val="1"/>
        <c:lblAlgn val="ctr"/>
        <c:lblOffset val="100"/>
        <c:noMultiLvlLbl val="0"/>
      </c:catAx>
      <c:valAx>
        <c:axId val="45410888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06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Sheet1!$B$49</c:f>
              <c:strCache>
                <c:ptCount val="1"/>
                <c:pt idx="0">
                  <c:v>Property Tax Revenue/PP</c:v>
                </c:pt>
              </c:strCache>
            </c:strRef>
          </c:tx>
          <c:spPr>
            <a:solidFill>
              <a:schemeClr val="accent1"/>
            </a:solidFill>
            <a:ln>
              <a:noFill/>
            </a:ln>
            <a:effectLst/>
          </c:spPr>
          <c:invertIfNegative val="0"/>
          <c:cat>
            <c:numRef>
              <c:f>Sheet1!$A$50:$A$56</c:f>
              <c:numCache>
                <c:formatCode>General</c:formatCode>
                <c:ptCount val="7"/>
                <c:pt idx="0">
                  <c:v>2015</c:v>
                </c:pt>
                <c:pt idx="1">
                  <c:v>2016</c:v>
                </c:pt>
                <c:pt idx="2">
                  <c:v>2017</c:v>
                </c:pt>
                <c:pt idx="3">
                  <c:v>2018</c:v>
                </c:pt>
                <c:pt idx="4">
                  <c:v>2019</c:v>
                </c:pt>
                <c:pt idx="5">
                  <c:v>2020</c:v>
                </c:pt>
                <c:pt idx="6">
                  <c:v>2021</c:v>
                </c:pt>
              </c:numCache>
            </c:numRef>
          </c:cat>
          <c:val>
            <c:numRef>
              <c:f>Sheet1!$B$50:$B$56</c:f>
              <c:numCache>
                <c:formatCode>"$"#,##0</c:formatCode>
                <c:ptCount val="7"/>
                <c:pt idx="0">
                  <c:v>3901</c:v>
                </c:pt>
                <c:pt idx="1">
                  <c:v>3925</c:v>
                </c:pt>
                <c:pt idx="2">
                  <c:v>4196</c:v>
                </c:pt>
                <c:pt idx="3">
                  <c:v>4534</c:v>
                </c:pt>
                <c:pt idx="4">
                  <c:v>4581</c:v>
                </c:pt>
                <c:pt idx="5">
                  <c:v>4969</c:v>
                </c:pt>
                <c:pt idx="6">
                  <c:v>5244</c:v>
                </c:pt>
              </c:numCache>
            </c:numRef>
          </c:val>
          <c:extLst>
            <c:ext xmlns:c16="http://schemas.microsoft.com/office/drawing/2014/chart" uri="{C3380CC4-5D6E-409C-BE32-E72D297353CC}">
              <c16:uniqueId val="{00000000-12EE-477F-A508-B5B203B3B27E}"/>
            </c:ext>
          </c:extLst>
        </c:ser>
        <c:dLbls>
          <c:showLegendKey val="0"/>
          <c:showVal val="0"/>
          <c:showCatName val="0"/>
          <c:showSerName val="0"/>
          <c:showPercent val="0"/>
          <c:showBubbleSize val="0"/>
        </c:dLbls>
        <c:gapWidth val="219"/>
        <c:overlap val="-27"/>
        <c:axId val="454100048"/>
        <c:axId val="454100704"/>
      </c:barChart>
      <c:catAx>
        <c:axId val="45410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00704"/>
        <c:crosses val="autoZero"/>
        <c:auto val="1"/>
        <c:lblAlgn val="ctr"/>
        <c:lblOffset val="100"/>
        <c:noMultiLvlLbl val="0"/>
      </c:catAx>
      <c:valAx>
        <c:axId val="4541007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00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Sheet1!$B$18</c:f>
              <c:strCache>
                <c:ptCount val="1"/>
                <c:pt idx="0">
                  <c:v>Income Tax Revenue/PP</c:v>
                </c:pt>
              </c:strCache>
            </c:strRef>
          </c:tx>
          <c:spPr>
            <a:solidFill>
              <a:schemeClr val="accent1"/>
            </a:solidFill>
            <a:ln>
              <a:noFill/>
            </a:ln>
            <a:effectLst/>
          </c:spPr>
          <c:invertIfNegative val="0"/>
          <c:cat>
            <c:numRef>
              <c:f>Sheet1!$A$19:$A$25</c:f>
              <c:numCache>
                <c:formatCode>General</c:formatCode>
                <c:ptCount val="7"/>
                <c:pt idx="0">
                  <c:v>2015</c:v>
                </c:pt>
                <c:pt idx="1">
                  <c:v>2016</c:v>
                </c:pt>
                <c:pt idx="2">
                  <c:v>2017</c:v>
                </c:pt>
                <c:pt idx="3">
                  <c:v>2018</c:v>
                </c:pt>
                <c:pt idx="4">
                  <c:v>2019</c:v>
                </c:pt>
                <c:pt idx="5">
                  <c:v>2020</c:v>
                </c:pt>
                <c:pt idx="6">
                  <c:v>2021</c:v>
                </c:pt>
              </c:numCache>
            </c:numRef>
          </c:cat>
          <c:val>
            <c:numRef>
              <c:f>Sheet1!$B$19:$B$25</c:f>
              <c:numCache>
                <c:formatCode>"$"#,##0</c:formatCode>
                <c:ptCount val="7"/>
                <c:pt idx="0">
                  <c:v>1710</c:v>
                </c:pt>
                <c:pt idx="1">
                  <c:v>1720</c:v>
                </c:pt>
                <c:pt idx="2">
                  <c:v>1819</c:v>
                </c:pt>
                <c:pt idx="3">
                  <c:v>1891</c:v>
                </c:pt>
                <c:pt idx="4">
                  <c:v>1997</c:v>
                </c:pt>
                <c:pt idx="5">
                  <c:v>2107</c:v>
                </c:pt>
                <c:pt idx="6">
                  <c:v>2169</c:v>
                </c:pt>
              </c:numCache>
            </c:numRef>
          </c:val>
          <c:extLst>
            <c:ext xmlns:c16="http://schemas.microsoft.com/office/drawing/2014/chart" uri="{C3380CC4-5D6E-409C-BE32-E72D297353CC}">
              <c16:uniqueId val="{00000000-B579-40CE-AB12-E6A890857D1E}"/>
            </c:ext>
          </c:extLst>
        </c:ser>
        <c:dLbls>
          <c:showLegendKey val="0"/>
          <c:showVal val="0"/>
          <c:showCatName val="0"/>
          <c:showSerName val="0"/>
          <c:showPercent val="0"/>
          <c:showBubbleSize val="0"/>
        </c:dLbls>
        <c:gapWidth val="219"/>
        <c:overlap val="-27"/>
        <c:axId val="454117744"/>
        <c:axId val="454118400"/>
      </c:barChart>
      <c:catAx>
        <c:axId val="45411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18400"/>
        <c:crosses val="autoZero"/>
        <c:auto val="1"/>
        <c:lblAlgn val="ctr"/>
        <c:lblOffset val="100"/>
        <c:noMultiLvlLbl val="0"/>
      </c:catAx>
      <c:valAx>
        <c:axId val="4541184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4117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Sheet1!$B$118</c:f>
              <c:strCache>
                <c:ptCount val="1"/>
                <c:pt idx="0">
                  <c:v>Number of FTE Teachers</c:v>
                </c:pt>
              </c:strCache>
            </c:strRef>
          </c:tx>
          <c:spPr>
            <a:solidFill>
              <a:schemeClr val="accent1"/>
            </a:solidFill>
            <a:ln>
              <a:noFill/>
            </a:ln>
            <a:effectLst/>
          </c:spPr>
          <c:invertIfNegative val="0"/>
          <c:cat>
            <c:numRef>
              <c:f>Sheet1!$A$119:$A$124</c:f>
              <c:numCache>
                <c:formatCode>General</c:formatCode>
                <c:ptCount val="6"/>
                <c:pt idx="0">
                  <c:v>2016</c:v>
                </c:pt>
                <c:pt idx="1">
                  <c:v>2017</c:v>
                </c:pt>
                <c:pt idx="2">
                  <c:v>2018</c:v>
                </c:pt>
                <c:pt idx="3">
                  <c:v>2019</c:v>
                </c:pt>
                <c:pt idx="4">
                  <c:v>2020</c:v>
                </c:pt>
                <c:pt idx="5">
                  <c:v>2021</c:v>
                </c:pt>
              </c:numCache>
            </c:numRef>
          </c:cat>
          <c:val>
            <c:numRef>
              <c:f>Sheet1!$B$119:$B$124</c:f>
              <c:numCache>
                <c:formatCode>General</c:formatCode>
                <c:ptCount val="6"/>
                <c:pt idx="0">
                  <c:v>70</c:v>
                </c:pt>
                <c:pt idx="1">
                  <c:v>68</c:v>
                </c:pt>
                <c:pt idx="2">
                  <c:v>70</c:v>
                </c:pt>
                <c:pt idx="3">
                  <c:v>74</c:v>
                </c:pt>
                <c:pt idx="4">
                  <c:v>74</c:v>
                </c:pt>
                <c:pt idx="5">
                  <c:v>69</c:v>
                </c:pt>
              </c:numCache>
            </c:numRef>
          </c:val>
          <c:extLst>
            <c:ext xmlns:c16="http://schemas.microsoft.com/office/drawing/2014/chart" uri="{C3380CC4-5D6E-409C-BE32-E72D297353CC}">
              <c16:uniqueId val="{00000000-6679-4295-97AB-AC5480A9ADC1}"/>
            </c:ext>
          </c:extLst>
        </c:ser>
        <c:dLbls>
          <c:showLegendKey val="0"/>
          <c:showVal val="0"/>
          <c:showCatName val="0"/>
          <c:showSerName val="0"/>
          <c:showPercent val="0"/>
          <c:showBubbleSize val="0"/>
        </c:dLbls>
        <c:gapWidth val="219"/>
        <c:overlap val="-27"/>
        <c:axId val="486744336"/>
        <c:axId val="486740728"/>
      </c:barChart>
      <c:catAx>
        <c:axId val="48674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6740728"/>
        <c:crosses val="autoZero"/>
        <c:auto val="1"/>
        <c:lblAlgn val="ctr"/>
        <c:lblOffset val="100"/>
        <c:noMultiLvlLbl val="0"/>
      </c:catAx>
      <c:valAx>
        <c:axId val="486740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674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9"/>
            <c:invertIfNegative val="0"/>
            <c:bubble3D val="0"/>
            <c:spPr>
              <a:solidFill>
                <a:schemeClr val="tx1"/>
              </a:solidFill>
              <a:ln>
                <a:noFill/>
              </a:ln>
              <a:effectLst/>
            </c:spPr>
            <c:extLst>
              <c:ext xmlns:c16="http://schemas.microsoft.com/office/drawing/2014/chart" uri="{C3380CC4-5D6E-409C-BE32-E72D297353CC}">
                <c16:uniqueId val="{00000001-D1F5-4FCC-9873-9805BC26C625}"/>
              </c:ext>
            </c:extLst>
          </c:dPt>
          <c:cat>
            <c:strRef>
              <c:f>Sheet1!$D$40:$D$50</c:f>
              <c:strCache>
                <c:ptCount val="11"/>
                <c:pt idx="0">
                  <c:v>Moraine</c:v>
                </c:pt>
                <c:pt idx="1">
                  <c:v>Napolean</c:v>
                </c:pt>
                <c:pt idx="2">
                  <c:v>Shelby</c:v>
                </c:pt>
                <c:pt idx="3">
                  <c:v>Northwood</c:v>
                </c:pt>
                <c:pt idx="4">
                  <c:v>Chardon</c:v>
                </c:pt>
                <c:pt idx="5">
                  <c:v>New Carlilse</c:v>
                </c:pt>
                <c:pt idx="6">
                  <c:v>Delphos</c:v>
                </c:pt>
                <c:pt idx="7">
                  <c:v>Wapakoneta</c:v>
                </c:pt>
                <c:pt idx="8">
                  <c:v>Brookville</c:v>
                </c:pt>
                <c:pt idx="9">
                  <c:v>Columbiana</c:v>
                </c:pt>
                <c:pt idx="10">
                  <c:v>Waterville</c:v>
                </c:pt>
              </c:strCache>
            </c:strRef>
          </c:cat>
          <c:val>
            <c:numRef>
              <c:f>Sheet1!$E$40:$E$50</c:f>
              <c:numCache>
                <c:formatCode>0.00</c:formatCode>
                <c:ptCount val="11"/>
                <c:pt idx="0">
                  <c:v>-8.5544439611425265</c:v>
                </c:pt>
                <c:pt idx="1">
                  <c:v>-6.1064606138656368</c:v>
                </c:pt>
                <c:pt idx="2">
                  <c:v>-5.1318602993585181</c:v>
                </c:pt>
                <c:pt idx="3">
                  <c:v>-3.7653079875708282</c:v>
                </c:pt>
                <c:pt idx="4">
                  <c:v>-0.17452006980802792</c:v>
                </c:pt>
                <c:pt idx="5">
                  <c:v>0.87183958151700081</c:v>
                </c:pt>
                <c:pt idx="6">
                  <c:v>1.053080973388359</c:v>
                </c:pt>
                <c:pt idx="7">
                  <c:v>4.1481950601646611</c:v>
                </c:pt>
                <c:pt idx="8">
                  <c:v>11.249763660427302</c:v>
                </c:pt>
                <c:pt idx="9">
                  <c:v>12.493392070484582</c:v>
                </c:pt>
                <c:pt idx="10">
                  <c:v>14.395194697597349</c:v>
                </c:pt>
              </c:numCache>
            </c:numRef>
          </c:val>
          <c:extLst>
            <c:ext xmlns:c16="http://schemas.microsoft.com/office/drawing/2014/chart" uri="{C3380CC4-5D6E-409C-BE32-E72D297353CC}">
              <c16:uniqueId val="{0000000A-A5D8-4E47-8A23-A950919F2AEF}"/>
            </c:ext>
          </c:extLst>
        </c:ser>
        <c:dLbls>
          <c:showLegendKey val="0"/>
          <c:showVal val="0"/>
          <c:showCatName val="0"/>
          <c:showSerName val="0"/>
          <c:showPercent val="0"/>
          <c:showBubbleSize val="0"/>
        </c:dLbls>
        <c:gapWidth val="219"/>
        <c:overlap val="-27"/>
        <c:axId val="513110696"/>
        <c:axId val="513111024"/>
      </c:barChart>
      <c:catAx>
        <c:axId val="5131106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111024"/>
        <c:crosses val="autoZero"/>
        <c:auto val="1"/>
        <c:lblAlgn val="ctr"/>
        <c:lblOffset val="100"/>
        <c:noMultiLvlLbl val="0"/>
      </c:catAx>
      <c:valAx>
        <c:axId val="513111024"/>
        <c:scaling>
          <c:orientation val="minMax"/>
          <c:max val="15"/>
          <c:min val="-1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11069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00433641446993E-2"/>
          <c:y val="2.1379171188264393E-2"/>
          <c:w val="0.90453999372527416"/>
          <c:h val="0.85476781965178594"/>
        </c:manualLayout>
      </c:layout>
      <c:barChart>
        <c:barDir val="col"/>
        <c:grouping val="clustered"/>
        <c:varyColors val="0"/>
        <c:ser>
          <c:idx val="0"/>
          <c:order val="0"/>
          <c:spPr>
            <a:solidFill>
              <a:schemeClr val="accent1"/>
            </a:solidFill>
            <a:ln>
              <a:noFill/>
            </a:ln>
            <a:effectLst/>
          </c:spPr>
          <c:invertIfNegative val="0"/>
          <c:dPt>
            <c:idx val="10"/>
            <c:invertIfNegative val="0"/>
            <c:bubble3D val="0"/>
            <c:spPr>
              <a:solidFill>
                <a:schemeClr val="tx1"/>
              </a:solidFill>
              <a:ln>
                <a:noFill/>
              </a:ln>
              <a:effectLst/>
            </c:spPr>
            <c:extLst>
              <c:ext xmlns:c16="http://schemas.microsoft.com/office/drawing/2014/chart" uri="{C3380CC4-5D6E-409C-BE32-E72D297353CC}">
                <c16:uniqueId val="{00000001-6AFA-442B-968A-3E6BBEC17E63}"/>
              </c:ext>
            </c:extLst>
          </c:dPt>
          <c:cat>
            <c:strRef>
              <c:f>Sheet1!$A$23:$A$34</c:f>
              <c:strCache>
                <c:ptCount val="12"/>
                <c:pt idx="0">
                  <c:v>New Carlilse</c:v>
                </c:pt>
                <c:pt idx="1">
                  <c:v>Northwood</c:v>
                </c:pt>
                <c:pt idx="2">
                  <c:v>Shelby</c:v>
                </c:pt>
                <c:pt idx="3">
                  <c:v>Cortland</c:v>
                </c:pt>
                <c:pt idx="4">
                  <c:v>Delphos</c:v>
                </c:pt>
                <c:pt idx="5">
                  <c:v>Wapakoneta</c:v>
                </c:pt>
                <c:pt idx="6">
                  <c:v>Napolean</c:v>
                </c:pt>
                <c:pt idx="7">
                  <c:v>Moraine</c:v>
                </c:pt>
                <c:pt idx="8">
                  <c:v>Brookville</c:v>
                </c:pt>
                <c:pt idx="9">
                  <c:v>Chardon</c:v>
                </c:pt>
                <c:pt idx="10">
                  <c:v>Columbiana</c:v>
                </c:pt>
                <c:pt idx="11">
                  <c:v>Waterville</c:v>
                </c:pt>
              </c:strCache>
            </c:strRef>
          </c:cat>
          <c:val>
            <c:numRef>
              <c:f>Sheet1!$B$23:$B$34</c:f>
              <c:numCache>
                <c:formatCode>0.00</c:formatCode>
                <c:ptCount val="12"/>
                <c:pt idx="0">
                  <c:v>-3.9066551426101985</c:v>
                </c:pt>
                <c:pt idx="1">
                  <c:v>-1.9943019943019942</c:v>
                </c:pt>
                <c:pt idx="2">
                  <c:v>-0.37565740045078888</c:v>
                </c:pt>
                <c:pt idx="3">
                  <c:v>1.4076576576576577E-2</c:v>
                </c:pt>
                <c:pt idx="4">
                  <c:v>0.22532037741163213</c:v>
                </c:pt>
                <c:pt idx="5">
                  <c:v>0.91213134691395559</c:v>
                </c:pt>
                <c:pt idx="6">
                  <c:v>1.2915761801348724</c:v>
                </c:pt>
                <c:pt idx="7">
                  <c:v>1.3635642936419852</c:v>
                </c:pt>
                <c:pt idx="8">
                  <c:v>1.7845003399048265</c:v>
                </c:pt>
                <c:pt idx="9">
                  <c:v>1.8259518259518259</c:v>
                </c:pt>
                <c:pt idx="10">
                  <c:v>2.7412280701754383</c:v>
                </c:pt>
                <c:pt idx="11">
                  <c:v>8.6909288430200977</c:v>
                </c:pt>
              </c:numCache>
            </c:numRef>
          </c:val>
          <c:extLst>
            <c:ext xmlns:c16="http://schemas.microsoft.com/office/drawing/2014/chart" uri="{C3380CC4-5D6E-409C-BE32-E72D297353CC}">
              <c16:uniqueId val="{00000008-4D9B-4969-8C5A-7FECED31F985}"/>
            </c:ext>
          </c:extLst>
        </c:ser>
        <c:dLbls>
          <c:showLegendKey val="0"/>
          <c:showVal val="0"/>
          <c:showCatName val="0"/>
          <c:showSerName val="0"/>
          <c:showPercent val="0"/>
          <c:showBubbleSize val="0"/>
        </c:dLbls>
        <c:gapWidth val="219"/>
        <c:overlap val="-27"/>
        <c:axId val="473619864"/>
        <c:axId val="473623472"/>
      </c:barChart>
      <c:catAx>
        <c:axId val="473619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3623472"/>
        <c:crosses val="autoZero"/>
        <c:auto val="0"/>
        <c:lblAlgn val="ctr"/>
        <c:lblOffset val="100"/>
        <c:noMultiLvlLbl val="0"/>
      </c:catAx>
      <c:valAx>
        <c:axId val="473623472"/>
        <c:scaling>
          <c:orientation val="minMax"/>
          <c:min val="-1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low"/>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361986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latin typeface="Arial" panose="020B0604020202020204" pitchFamily="34" charset="0"/>
                <a:cs typeface="Arial" panose="020B0604020202020204" pitchFamily="34" charset="0"/>
              </a:rPr>
              <a:t>Median Family Income 2015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89842917227981"/>
          <c:y val="0.19715895669007796"/>
          <c:w val="0.87086360863343615"/>
          <c:h val="0.43413374714400854"/>
        </c:manualLayout>
      </c:layout>
      <c:barChart>
        <c:barDir val="col"/>
        <c:grouping val="clustered"/>
        <c:varyColors val="0"/>
        <c:ser>
          <c:idx val="0"/>
          <c:order val="0"/>
          <c:spPr>
            <a:solidFill>
              <a:schemeClr val="accent1"/>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0405-42F3-809D-DA410378F73A}"/>
              </c:ext>
            </c:extLst>
          </c:dPt>
          <c:dPt>
            <c:idx val="6"/>
            <c:invertIfNegative val="0"/>
            <c:bubble3D val="0"/>
            <c:spPr>
              <a:solidFill>
                <a:srgbClr val="00B050"/>
              </a:solidFill>
              <a:ln>
                <a:noFill/>
              </a:ln>
              <a:effectLst/>
            </c:spPr>
            <c:extLst>
              <c:ext xmlns:c16="http://schemas.microsoft.com/office/drawing/2014/chart" uri="{C3380CC4-5D6E-409C-BE32-E72D297353CC}">
                <c16:uniqueId val="{00000003-0405-42F3-809D-DA410378F73A}"/>
              </c:ext>
            </c:extLst>
          </c:dPt>
          <c:dPt>
            <c:idx val="8"/>
            <c:invertIfNegative val="0"/>
            <c:bubble3D val="0"/>
            <c:spPr>
              <a:solidFill>
                <a:schemeClr val="tx1"/>
              </a:solidFill>
              <a:ln>
                <a:noFill/>
              </a:ln>
              <a:effectLst/>
            </c:spPr>
            <c:extLst>
              <c:ext xmlns:c16="http://schemas.microsoft.com/office/drawing/2014/chart" uri="{C3380CC4-5D6E-409C-BE32-E72D297353CC}">
                <c16:uniqueId val="{00000004-997A-45D9-B51D-E856DA0F1621}"/>
              </c:ext>
            </c:extLst>
          </c:dPt>
          <c:dPt>
            <c:idx val="9"/>
            <c:invertIfNegative val="0"/>
            <c:bubble3D val="0"/>
            <c:spPr>
              <a:solidFill>
                <a:srgbClr val="7030A0"/>
              </a:solidFill>
              <a:ln>
                <a:noFill/>
              </a:ln>
              <a:effectLst/>
            </c:spPr>
            <c:extLst>
              <c:ext xmlns:c16="http://schemas.microsoft.com/office/drawing/2014/chart" uri="{C3380CC4-5D6E-409C-BE32-E72D297353CC}">
                <c16:uniqueId val="{00000007-0405-42F3-809D-DA410378F73A}"/>
              </c:ext>
            </c:extLst>
          </c:dPt>
          <c:dPt>
            <c:idx val="12"/>
            <c:invertIfNegative val="0"/>
            <c:bubble3D val="0"/>
            <c:spPr>
              <a:solidFill>
                <a:srgbClr val="00B050"/>
              </a:solidFill>
              <a:ln>
                <a:noFill/>
              </a:ln>
              <a:effectLst/>
            </c:spPr>
            <c:extLst>
              <c:ext xmlns:c16="http://schemas.microsoft.com/office/drawing/2014/chart" uri="{C3380CC4-5D6E-409C-BE32-E72D297353CC}">
                <c16:uniqueId val="{00000009-0405-42F3-809D-DA410378F73A}"/>
              </c:ext>
            </c:extLst>
          </c:dPt>
          <c:cat>
            <c:strRef>
              <c:f>Sheet1!$A$80:$A$93</c:f>
              <c:strCache>
                <c:ptCount val="14"/>
                <c:pt idx="0">
                  <c:v>New Carlilse</c:v>
                </c:pt>
                <c:pt idx="1">
                  <c:v>Shelby</c:v>
                </c:pt>
                <c:pt idx="2">
                  <c:v>Napolean</c:v>
                </c:pt>
                <c:pt idx="3">
                  <c:v>Moraine</c:v>
                </c:pt>
                <c:pt idx="4">
                  <c:v>Columbiana County</c:v>
                </c:pt>
                <c:pt idx="5">
                  <c:v>Delphos</c:v>
                </c:pt>
                <c:pt idx="6">
                  <c:v>Wapakoneta</c:v>
                </c:pt>
                <c:pt idx="7">
                  <c:v>Columbiana</c:v>
                </c:pt>
                <c:pt idx="8">
                  <c:v>Ohio</c:v>
                </c:pt>
                <c:pt idx="9">
                  <c:v>Brookville</c:v>
                </c:pt>
                <c:pt idx="10">
                  <c:v>Northwood</c:v>
                </c:pt>
                <c:pt idx="11">
                  <c:v>Cortland</c:v>
                </c:pt>
                <c:pt idx="12">
                  <c:v>Chardon</c:v>
                </c:pt>
                <c:pt idx="13">
                  <c:v>Waterville</c:v>
                </c:pt>
              </c:strCache>
            </c:strRef>
          </c:cat>
          <c:val>
            <c:numRef>
              <c:f>Sheet1!$B$80:$B$94</c:f>
              <c:numCache>
                <c:formatCode>"$"#,##0</c:formatCode>
                <c:ptCount val="15"/>
                <c:pt idx="0">
                  <c:v>42598</c:v>
                </c:pt>
                <c:pt idx="1">
                  <c:v>48060</c:v>
                </c:pt>
                <c:pt idx="2">
                  <c:v>50518</c:v>
                </c:pt>
                <c:pt idx="3">
                  <c:v>52479</c:v>
                </c:pt>
                <c:pt idx="4">
                  <c:v>53114</c:v>
                </c:pt>
                <c:pt idx="5">
                  <c:v>55826</c:v>
                </c:pt>
                <c:pt idx="6">
                  <c:v>59167</c:v>
                </c:pt>
                <c:pt idx="7">
                  <c:v>61399</c:v>
                </c:pt>
                <c:pt idx="8">
                  <c:v>61601</c:v>
                </c:pt>
                <c:pt idx="9">
                  <c:v>62817</c:v>
                </c:pt>
                <c:pt idx="10">
                  <c:v>65929</c:v>
                </c:pt>
                <c:pt idx="11">
                  <c:v>72567</c:v>
                </c:pt>
                <c:pt idx="12">
                  <c:v>75689</c:v>
                </c:pt>
                <c:pt idx="13">
                  <c:v>79974</c:v>
                </c:pt>
                <c:pt idx="14">
                  <c:v>85246</c:v>
                </c:pt>
              </c:numCache>
            </c:numRef>
          </c:val>
          <c:extLst>
            <c:ext xmlns:c16="http://schemas.microsoft.com/office/drawing/2014/chart" uri="{C3380CC4-5D6E-409C-BE32-E72D297353CC}">
              <c16:uniqueId val="{00000000-997A-45D9-B51D-E856DA0F1621}"/>
            </c:ext>
          </c:extLst>
        </c:ser>
        <c:dLbls>
          <c:showLegendKey val="0"/>
          <c:showVal val="0"/>
          <c:showCatName val="0"/>
          <c:showSerName val="0"/>
          <c:showPercent val="0"/>
          <c:showBubbleSize val="0"/>
        </c:dLbls>
        <c:gapWidth val="219"/>
        <c:overlap val="-27"/>
        <c:axId val="587608784"/>
        <c:axId val="587618296"/>
      </c:barChart>
      <c:catAx>
        <c:axId val="58760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618296"/>
        <c:crosses val="autoZero"/>
        <c:auto val="1"/>
        <c:lblAlgn val="ctr"/>
        <c:lblOffset val="100"/>
        <c:noMultiLvlLbl val="0"/>
      </c:catAx>
      <c:valAx>
        <c:axId val="587618296"/>
        <c:scaling>
          <c:orientation val="minMax"/>
          <c:max val="12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608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latin typeface="Arial" panose="020B0604020202020204" pitchFamily="34" charset="0"/>
                <a:cs typeface="Arial" panose="020B0604020202020204" pitchFamily="34" charset="0"/>
              </a:rPr>
              <a:t>Median Family Income 2020</a:t>
            </a:r>
          </a:p>
        </c:rich>
      </c:tx>
      <c:layout>
        <c:manualLayout>
          <c:xMode val="edge"/>
          <c:yMode val="edge"/>
          <c:x val="0.1899772445498816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78020679867192"/>
          <c:y val="0.1430087336658272"/>
          <c:w val="0.83742060661494933"/>
          <c:h val="0.51939081549187882"/>
        </c:manualLayout>
      </c:layout>
      <c:barChart>
        <c:barDir val="col"/>
        <c:grouping val="clustered"/>
        <c:varyColors val="0"/>
        <c:ser>
          <c:idx val="0"/>
          <c:order val="0"/>
          <c:tx>
            <c:strRef>
              <c:f>Sheet1!$B$98</c:f>
              <c:strCache>
                <c:ptCount val="1"/>
                <c:pt idx="0">
                  <c:v>Median Family Income 2020</c:v>
                </c:pt>
              </c:strCache>
            </c:strRef>
          </c:tx>
          <c:spPr>
            <a:solidFill>
              <a:schemeClr val="accent1"/>
            </a:solidFill>
            <a:ln>
              <a:noFill/>
            </a:ln>
            <a:effectLst/>
          </c:spPr>
          <c:invertIfNegative val="0"/>
          <c:dPt>
            <c:idx val="8"/>
            <c:invertIfNegative val="0"/>
            <c:bubble3D val="0"/>
            <c:spPr>
              <a:solidFill>
                <a:srgbClr val="7030A0"/>
              </a:solidFill>
              <a:ln>
                <a:noFill/>
              </a:ln>
              <a:effectLst/>
            </c:spPr>
            <c:extLst>
              <c:ext xmlns:c16="http://schemas.microsoft.com/office/drawing/2014/chart" uri="{C3380CC4-5D6E-409C-BE32-E72D297353CC}">
                <c16:uniqueId val="{00000001-DB19-44DB-990B-C24B3A7D3DE5}"/>
              </c:ext>
            </c:extLst>
          </c:dPt>
          <c:dPt>
            <c:idx val="10"/>
            <c:invertIfNegative val="0"/>
            <c:bubble3D val="0"/>
            <c:spPr>
              <a:solidFill>
                <a:schemeClr val="tx1"/>
              </a:solidFill>
              <a:ln>
                <a:noFill/>
              </a:ln>
              <a:effectLst/>
            </c:spPr>
            <c:extLst>
              <c:ext xmlns:c16="http://schemas.microsoft.com/office/drawing/2014/chart" uri="{C3380CC4-5D6E-409C-BE32-E72D297353CC}">
                <c16:uniqueId val="{00000005-6DBD-4802-B8C1-755F3413A600}"/>
              </c:ext>
            </c:extLst>
          </c:dPt>
          <c:cat>
            <c:strRef>
              <c:f>Sheet1!$A$99:$A$111</c:f>
              <c:strCache>
                <c:ptCount val="13"/>
                <c:pt idx="0">
                  <c:v>New Carlilse</c:v>
                </c:pt>
                <c:pt idx="1">
                  <c:v>Moraine</c:v>
                </c:pt>
                <c:pt idx="2">
                  <c:v>Delphos</c:v>
                </c:pt>
                <c:pt idx="3">
                  <c:v>Napolean</c:v>
                </c:pt>
                <c:pt idx="4">
                  <c:v>Shelby</c:v>
                </c:pt>
                <c:pt idx="5">
                  <c:v>Brookville</c:v>
                </c:pt>
                <c:pt idx="6">
                  <c:v>Columbiana County</c:v>
                </c:pt>
                <c:pt idx="7">
                  <c:v>Wapakoneta</c:v>
                </c:pt>
                <c:pt idx="8">
                  <c:v>Ohio</c:v>
                </c:pt>
                <c:pt idx="9">
                  <c:v>Chardon</c:v>
                </c:pt>
                <c:pt idx="10">
                  <c:v>Columbiana</c:v>
                </c:pt>
                <c:pt idx="11">
                  <c:v>Northwood</c:v>
                </c:pt>
                <c:pt idx="12">
                  <c:v>Waterville</c:v>
                </c:pt>
              </c:strCache>
            </c:strRef>
          </c:cat>
          <c:val>
            <c:numRef>
              <c:f>Sheet1!$B$99:$B$111</c:f>
              <c:numCache>
                <c:formatCode>"$"#,##0</c:formatCode>
                <c:ptCount val="13"/>
                <c:pt idx="0">
                  <c:v>50727</c:v>
                </c:pt>
                <c:pt idx="1">
                  <c:v>56786</c:v>
                </c:pt>
                <c:pt idx="2">
                  <c:v>61906</c:v>
                </c:pt>
                <c:pt idx="3">
                  <c:v>62684</c:v>
                </c:pt>
                <c:pt idx="4">
                  <c:v>64625</c:v>
                </c:pt>
                <c:pt idx="5">
                  <c:v>65565</c:v>
                </c:pt>
                <c:pt idx="6">
                  <c:v>65673</c:v>
                </c:pt>
                <c:pt idx="7">
                  <c:v>66464</c:v>
                </c:pt>
                <c:pt idx="8">
                  <c:v>74391</c:v>
                </c:pt>
                <c:pt idx="9">
                  <c:v>80839</c:v>
                </c:pt>
                <c:pt idx="10">
                  <c:v>81131</c:v>
                </c:pt>
                <c:pt idx="11">
                  <c:v>86012</c:v>
                </c:pt>
                <c:pt idx="12">
                  <c:v>95344</c:v>
                </c:pt>
              </c:numCache>
            </c:numRef>
          </c:val>
          <c:extLst>
            <c:ext xmlns:c16="http://schemas.microsoft.com/office/drawing/2014/chart" uri="{C3380CC4-5D6E-409C-BE32-E72D297353CC}">
              <c16:uniqueId val="{00000000-6DBD-4802-B8C1-755F3413A600}"/>
            </c:ext>
          </c:extLst>
        </c:ser>
        <c:dLbls>
          <c:showLegendKey val="0"/>
          <c:showVal val="0"/>
          <c:showCatName val="0"/>
          <c:showSerName val="0"/>
          <c:showPercent val="0"/>
          <c:showBubbleSize val="0"/>
        </c:dLbls>
        <c:gapWidth val="219"/>
        <c:overlap val="-27"/>
        <c:axId val="720043144"/>
        <c:axId val="720042816"/>
      </c:barChart>
      <c:catAx>
        <c:axId val="720043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0042816"/>
        <c:crosses val="autoZero"/>
        <c:auto val="1"/>
        <c:lblAlgn val="ctr"/>
        <c:lblOffset val="100"/>
        <c:noMultiLvlLbl val="0"/>
      </c:catAx>
      <c:valAx>
        <c:axId val="7200428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0043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480758408"/>
        <c:axId val="480758736"/>
      </c:barChart>
      <c:catAx>
        <c:axId val="480758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58736"/>
        <c:crosses val="autoZero"/>
        <c:auto val="1"/>
        <c:lblAlgn val="ctr"/>
        <c:lblOffset val="100"/>
        <c:noMultiLvlLbl val="0"/>
      </c:catAx>
      <c:valAx>
        <c:axId val="480758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58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Number</a:t>
            </a:r>
            <a:r>
              <a:rPr lang="en-US" baseline="0" dirty="0"/>
              <a:t> of Units per Year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06451987510489"/>
          <c:y val="0.23661705116979903"/>
          <c:w val="0.87893548012489509"/>
          <c:h val="0.66107787770914694"/>
        </c:manualLayout>
      </c:layout>
      <c:barChart>
        <c:barDir val="col"/>
        <c:grouping val="clustered"/>
        <c:varyColors val="0"/>
        <c:ser>
          <c:idx val="0"/>
          <c:order val="0"/>
          <c:spPr>
            <a:solidFill>
              <a:schemeClr val="accent1"/>
            </a:solidFill>
            <a:ln>
              <a:noFill/>
            </a:ln>
            <a:effectLst/>
          </c:spPr>
          <c:invertIfNegative val="0"/>
          <c:cat>
            <c:strRef>
              <c:f>Sheet1!$A$16:$A$20</c:f>
              <c:strCache>
                <c:ptCount val="5"/>
                <c:pt idx="0">
                  <c:v>2018</c:v>
                </c:pt>
                <c:pt idx="1">
                  <c:v>2919</c:v>
                </c:pt>
                <c:pt idx="2">
                  <c:v>2020</c:v>
                </c:pt>
                <c:pt idx="3">
                  <c:v>2021</c:v>
                </c:pt>
                <c:pt idx="4">
                  <c:v>2022-</c:v>
                </c:pt>
              </c:strCache>
            </c:strRef>
          </c:cat>
          <c:val>
            <c:numRef>
              <c:f>Sheet1!$B$16:$B$20</c:f>
              <c:numCache>
                <c:formatCode>General</c:formatCode>
                <c:ptCount val="5"/>
                <c:pt idx="0">
                  <c:v>15</c:v>
                </c:pt>
                <c:pt idx="1">
                  <c:v>63</c:v>
                </c:pt>
                <c:pt idx="2">
                  <c:v>54</c:v>
                </c:pt>
                <c:pt idx="3">
                  <c:v>23</c:v>
                </c:pt>
                <c:pt idx="4">
                  <c:v>10</c:v>
                </c:pt>
              </c:numCache>
            </c:numRef>
          </c:val>
          <c:extLst>
            <c:ext xmlns:c16="http://schemas.microsoft.com/office/drawing/2014/chart" uri="{C3380CC4-5D6E-409C-BE32-E72D297353CC}">
              <c16:uniqueId val="{00000000-E549-47EF-B45F-94057C2E028B}"/>
            </c:ext>
          </c:extLst>
        </c:ser>
        <c:dLbls>
          <c:showLegendKey val="0"/>
          <c:showVal val="0"/>
          <c:showCatName val="0"/>
          <c:showSerName val="0"/>
          <c:showPercent val="0"/>
          <c:showBubbleSize val="0"/>
        </c:dLbls>
        <c:gapWidth val="219"/>
        <c:overlap val="-27"/>
        <c:axId val="480758408"/>
        <c:axId val="480758736"/>
      </c:barChart>
      <c:catAx>
        <c:axId val="480758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58736"/>
        <c:crosses val="autoZero"/>
        <c:auto val="1"/>
        <c:lblAlgn val="ctr"/>
        <c:lblOffset val="100"/>
        <c:noMultiLvlLbl val="0"/>
      </c:catAx>
      <c:valAx>
        <c:axId val="480758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58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Enrollment</c:v>
                </c:pt>
              </c:strCache>
            </c:strRef>
          </c:tx>
          <c:spPr>
            <a:solidFill>
              <a:schemeClr val="accent1"/>
            </a:solidFill>
            <a:ln>
              <a:noFill/>
            </a:ln>
            <a:effectLst/>
          </c:spPr>
          <c:invertIfNegative val="0"/>
          <c:cat>
            <c:numRef>
              <c:f>Sheet1!$A$4:$A$10</c:f>
              <c:numCache>
                <c:formatCode>General</c:formatCode>
                <c:ptCount val="7"/>
                <c:pt idx="0">
                  <c:v>2015</c:v>
                </c:pt>
                <c:pt idx="1">
                  <c:v>2016</c:v>
                </c:pt>
                <c:pt idx="2">
                  <c:v>2017</c:v>
                </c:pt>
                <c:pt idx="3">
                  <c:v>2018</c:v>
                </c:pt>
                <c:pt idx="4">
                  <c:v>2019</c:v>
                </c:pt>
                <c:pt idx="5">
                  <c:v>2020</c:v>
                </c:pt>
                <c:pt idx="6">
                  <c:v>2021</c:v>
                </c:pt>
              </c:numCache>
            </c:numRef>
          </c:cat>
          <c:val>
            <c:numRef>
              <c:f>Sheet1!$B$4:$B$10</c:f>
              <c:numCache>
                <c:formatCode>General</c:formatCode>
                <c:ptCount val="7"/>
                <c:pt idx="0">
                  <c:v>1039</c:v>
                </c:pt>
                <c:pt idx="1">
                  <c:v>1033</c:v>
                </c:pt>
                <c:pt idx="2">
                  <c:v>1035</c:v>
                </c:pt>
                <c:pt idx="3">
                  <c:v>1032</c:v>
                </c:pt>
                <c:pt idx="4">
                  <c:v>1060</c:v>
                </c:pt>
                <c:pt idx="5">
                  <c:v>1088</c:v>
                </c:pt>
                <c:pt idx="6">
                  <c:v>1087</c:v>
                </c:pt>
              </c:numCache>
            </c:numRef>
          </c:val>
          <c:extLst>
            <c:ext xmlns:c16="http://schemas.microsoft.com/office/drawing/2014/chart" uri="{C3380CC4-5D6E-409C-BE32-E72D297353CC}">
              <c16:uniqueId val="{00000000-C4D3-4D77-8F0F-785C81F1A77B}"/>
            </c:ext>
          </c:extLst>
        </c:ser>
        <c:dLbls>
          <c:showLegendKey val="0"/>
          <c:showVal val="0"/>
          <c:showCatName val="0"/>
          <c:showSerName val="0"/>
          <c:showPercent val="0"/>
          <c:showBubbleSize val="0"/>
        </c:dLbls>
        <c:gapWidth val="219"/>
        <c:overlap val="-27"/>
        <c:axId val="481367552"/>
        <c:axId val="481363944"/>
      </c:barChart>
      <c:catAx>
        <c:axId val="48136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363944"/>
        <c:crosses val="autoZero"/>
        <c:auto val="1"/>
        <c:lblAlgn val="ctr"/>
        <c:lblOffset val="100"/>
        <c:noMultiLvlLbl val="0"/>
      </c:catAx>
      <c:valAx>
        <c:axId val="481363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48136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Sheet1!$B$90</c:f>
              <c:strCache>
                <c:ptCount val="1"/>
                <c:pt idx="0">
                  <c:v>Total Property Tax Revenue</c:v>
                </c:pt>
              </c:strCache>
            </c:strRef>
          </c:tx>
          <c:spPr>
            <a:solidFill>
              <a:schemeClr val="accent1"/>
            </a:solidFill>
            <a:ln>
              <a:noFill/>
            </a:ln>
            <a:effectLst/>
          </c:spPr>
          <c:invertIfNegative val="0"/>
          <c:cat>
            <c:numRef>
              <c:f>Sheet1!$A$91:$A$97</c:f>
              <c:numCache>
                <c:formatCode>General</c:formatCode>
                <c:ptCount val="7"/>
                <c:pt idx="0">
                  <c:v>2015</c:v>
                </c:pt>
                <c:pt idx="1">
                  <c:v>2016</c:v>
                </c:pt>
                <c:pt idx="2">
                  <c:v>2017</c:v>
                </c:pt>
                <c:pt idx="3">
                  <c:v>2018</c:v>
                </c:pt>
                <c:pt idx="4">
                  <c:v>2019</c:v>
                </c:pt>
                <c:pt idx="5">
                  <c:v>2020</c:v>
                </c:pt>
                <c:pt idx="6">
                  <c:v>2021</c:v>
                </c:pt>
              </c:numCache>
            </c:numRef>
          </c:cat>
          <c:val>
            <c:numRef>
              <c:f>Sheet1!$B$91:$B$97</c:f>
              <c:numCache>
                <c:formatCode>"$"#,##0</c:formatCode>
                <c:ptCount val="7"/>
                <c:pt idx="0">
                  <c:v>3135.1</c:v>
                </c:pt>
                <c:pt idx="1">
                  <c:v>3188.8</c:v>
                </c:pt>
                <c:pt idx="2">
                  <c:v>3226.6</c:v>
                </c:pt>
                <c:pt idx="3">
                  <c:v>3307.5</c:v>
                </c:pt>
                <c:pt idx="4">
                  <c:v>3362.8</c:v>
                </c:pt>
                <c:pt idx="5">
                  <c:v>3463.4</c:v>
                </c:pt>
                <c:pt idx="6">
                  <c:v>3718.6</c:v>
                </c:pt>
              </c:numCache>
            </c:numRef>
          </c:val>
          <c:extLst>
            <c:ext xmlns:c16="http://schemas.microsoft.com/office/drawing/2014/chart" uri="{C3380CC4-5D6E-409C-BE32-E72D297353CC}">
              <c16:uniqueId val="{00000000-AD32-4FA9-B6FA-EB988DBE2563}"/>
            </c:ext>
          </c:extLst>
        </c:ser>
        <c:dLbls>
          <c:showLegendKey val="0"/>
          <c:showVal val="0"/>
          <c:showCatName val="0"/>
          <c:showSerName val="0"/>
          <c:showPercent val="0"/>
          <c:showBubbleSize val="0"/>
        </c:dLbls>
        <c:gapWidth val="219"/>
        <c:overlap val="-27"/>
        <c:axId val="368330376"/>
        <c:axId val="368333984"/>
      </c:barChart>
      <c:catAx>
        <c:axId val="36833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8333984"/>
        <c:crosses val="autoZero"/>
        <c:auto val="1"/>
        <c:lblAlgn val="ctr"/>
        <c:lblOffset val="100"/>
        <c:noMultiLvlLbl val="0"/>
      </c:catAx>
      <c:valAx>
        <c:axId val="3683339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8330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CE3B-F8B4-4D97-B826-6E7146E98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168A33-6A1F-452F-9815-20CFA2873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C24F8D-214E-4273-948D-D8EE55AB1B3F}"/>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11D078DA-388C-4495-A9A7-FD4BFC4B0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7426A-310C-4622-A9E5-6BD9DB03E5BD}"/>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966270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21AC-2AD7-4EAA-8BCE-E6398491B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B68A5-ED4B-4121-A1C0-07E1BFCC60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5A8E3-6720-47F0-B7D0-12497A9BF109}"/>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59FC610B-9B0E-423C-93B2-ED93E2DA3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FCE2B-126D-43BB-B41B-E42F3B36FC76}"/>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54127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8E3BE-4F00-4A69-ABA2-5C7AFF367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7F42A4-C7EC-4EB6-8C9F-9934D15024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319DB-EFBE-4BEA-8795-DD765990FCC0}"/>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D25BF4DD-A66D-47DC-AB32-B86F6FBD4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AEA9F-3F67-4FC8-85CE-0A538F244E5B}"/>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22069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2926-3323-460C-B0DE-3B43C0CEE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62919-BF07-49F9-AF0C-6A4A227C5B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35110-7892-4732-942D-A2AE7164CEC1}"/>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1DCCCDD6-DC5C-471B-A312-FAD09F616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E9857-DCB7-47D6-A1B3-67DB41295B7B}"/>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14234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6BC3-E703-4C17-813A-3BC0212513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5878B3-A342-438C-A3E8-609A8088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5EB5BA-0A2F-4445-8159-C012998681E0}"/>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1682303F-45B2-4298-A0D1-DF53A37D5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235A4-5AB2-48F5-A414-3F6D8DC109C6}"/>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3689103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47CDF-1C91-4B32-B0AA-71E6BEB51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46EF4-D374-45B5-A2D4-EE02E3F3B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84293A-A341-49A5-8080-5DD01616AA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2B029A-23A9-4996-B539-E865E710E30F}"/>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6" name="Footer Placeholder 5">
            <a:extLst>
              <a:ext uri="{FF2B5EF4-FFF2-40B4-BE49-F238E27FC236}">
                <a16:creationId xmlns:a16="http://schemas.microsoft.com/office/drawing/2014/main" id="{66FCACA6-7C2B-4804-9A39-235FF4F98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C28BC-2668-4075-B808-F4E8B4EE7622}"/>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98844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9E7B-9D40-462D-B504-C2AEE9257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2B7091-23B7-4A1C-998C-827824D2D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A902E9-720C-424E-8803-CA7D666DCE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4EF675-B854-478B-AB77-706F29C0E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ADE1E6-D5F5-45F3-A917-E8E739BA2A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73161-B9F3-4EBF-AF6F-70C2F0AF3F71}"/>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8" name="Footer Placeholder 7">
            <a:extLst>
              <a:ext uri="{FF2B5EF4-FFF2-40B4-BE49-F238E27FC236}">
                <a16:creationId xmlns:a16="http://schemas.microsoft.com/office/drawing/2014/main" id="{7ADEFB83-0438-41E6-86C1-9BFDA6AC0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5D07D4-0C79-4A9D-AF5A-B3522E585BD0}"/>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21893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E697-8029-47E7-8C15-5B009E6F99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429809-414E-45CE-BAF7-B10D2996AC4A}"/>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4" name="Footer Placeholder 3">
            <a:extLst>
              <a:ext uri="{FF2B5EF4-FFF2-40B4-BE49-F238E27FC236}">
                <a16:creationId xmlns:a16="http://schemas.microsoft.com/office/drawing/2014/main" id="{34CC096F-48BE-4E42-8968-8CDB9E0FDD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D007C1-AC28-4639-B08D-61BDDD95BFCB}"/>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217689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03DF1-FF6E-4BA2-B037-8ADDAA228C1A}"/>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3" name="Footer Placeholder 2">
            <a:extLst>
              <a:ext uri="{FF2B5EF4-FFF2-40B4-BE49-F238E27FC236}">
                <a16:creationId xmlns:a16="http://schemas.microsoft.com/office/drawing/2014/main" id="{14E37874-7AE0-4ED0-88C1-4F385647B3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8D394-9D9F-47B2-8886-ED00008B8C85}"/>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122255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09FE-806E-4C20-B942-0A89F1EAC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3DDED-323E-4F54-9771-8C7C777C9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0A0613-8A4E-4A4F-A0C9-B69086B9C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35A233-3EF0-4E4E-A0B3-59F6D82868FC}"/>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6" name="Footer Placeholder 5">
            <a:extLst>
              <a:ext uri="{FF2B5EF4-FFF2-40B4-BE49-F238E27FC236}">
                <a16:creationId xmlns:a16="http://schemas.microsoft.com/office/drawing/2014/main" id="{98A56792-7A15-48E5-AC26-BC3D84036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BF67B-46CA-4439-97C5-C4922C612081}"/>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384550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0D5F-0C5D-4348-AAD5-89BDB0C0F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2BE9C-E5D0-4C14-95B8-1BE6F48B9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7307CC-B590-495A-850D-DBB1726C0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87CE53-4D01-4389-8359-E89AE5487F31}"/>
              </a:ext>
            </a:extLst>
          </p:cNvPr>
          <p:cNvSpPr>
            <a:spLocks noGrp="1"/>
          </p:cNvSpPr>
          <p:nvPr>
            <p:ph type="dt" sz="half" idx="10"/>
          </p:nvPr>
        </p:nvSpPr>
        <p:spPr/>
        <p:txBody>
          <a:bodyPr/>
          <a:lstStyle/>
          <a:p>
            <a:fld id="{6EB7AA6F-B3A6-4D95-842A-5F42E6FEFC42}" type="datetimeFigureOut">
              <a:rPr lang="en-US" smtClean="0"/>
              <a:t>9/15/2022</a:t>
            </a:fld>
            <a:endParaRPr lang="en-US"/>
          </a:p>
        </p:txBody>
      </p:sp>
      <p:sp>
        <p:nvSpPr>
          <p:cNvPr id="6" name="Footer Placeholder 5">
            <a:extLst>
              <a:ext uri="{FF2B5EF4-FFF2-40B4-BE49-F238E27FC236}">
                <a16:creationId xmlns:a16="http://schemas.microsoft.com/office/drawing/2014/main" id="{0D06882A-79F0-4773-AD9B-5791D6B39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396C7-6053-4CC9-BA48-B91811E72189}"/>
              </a:ext>
            </a:extLst>
          </p:cNvPr>
          <p:cNvSpPr>
            <a:spLocks noGrp="1"/>
          </p:cNvSpPr>
          <p:nvPr>
            <p:ph type="sldNum" sz="quarter" idx="12"/>
          </p:nvPr>
        </p:nvSpPr>
        <p:spPr/>
        <p:txBody>
          <a:bodyPr/>
          <a:lstStyle/>
          <a:p>
            <a:fld id="{89E79EF6-979C-4655-89DD-0CE90EA97E7B}" type="slidenum">
              <a:rPr lang="en-US" smtClean="0"/>
              <a:t>‹#›</a:t>
            </a:fld>
            <a:endParaRPr lang="en-US"/>
          </a:p>
        </p:txBody>
      </p:sp>
    </p:spTree>
    <p:extLst>
      <p:ext uri="{BB962C8B-B14F-4D97-AF65-F5344CB8AC3E}">
        <p14:creationId xmlns:p14="http://schemas.microsoft.com/office/powerpoint/2010/main" val="363991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AEAAF-3394-40AC-B6B2-D654271EA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58745-40CB-4D92-8EDE-38A1CA395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31334-5687-48F4-BD26-2161DF33D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AA6F-B3A6-4D95-842A-5F42E6FEFC42}" type="datetimeFigureOut">
              <a:rPr lang="en-US" smtClean="0"/>
              <a:t>9/15/2022</a:t>
            </a:fld>
            <a:endParaRPr lang="en-US"/>
          </a:p>
        </p:txBody>
      </p:sp>
      <p:sp>
        <p:nvSpPr>
          <p:cNvPr id="5" name="Footer Placeholder 4">
            <a:extLst>
              <a:ext uri="{FF2B5EF4-FFF2-40B4-BE49-F238E27FC236}">
                <a16:creationId xmlns:a16="http://schemas.microsoft.com/office/drawing/2014/main" id="{B99BA6EA-3EAE-47A8-8C43-D153AF3C0E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77E51-CA92-410E-9AF4-7251ED8D5D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79EF6-979C-4655-89DD-0CE90EA97E7B}" type="slidenum">
              <a:rPr lang="en-US" smtClean="0"/>
              <a:t>‹#›</a:t>
            </a:fld>
            <a:endParaRPr lang="en-US"/>
          </a:p>
        </p:txBody>
      </p:sp>
    </p:spTree>
    <p:extLst>
      <p:ext uri="{BB962C8B-B14F-4D97-AF65-F5344CB8AC3E}">
        <p14:creationId xmlns:p14="http://schemas.microsoft.com/office/powerpoint/2010/main" val="4206300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9ADF-F07F-4AC6-954B-2F70FFAB371F}"/>
              </a:ext>
            </a:extLst>
          </p:cNvPr>
          <p:cNvSpPr>
            <a:spLocks noGrp="1"/>
          </p:cNvSpPr>
          <p:nvPr>
            <p:ph type="ctrTitle"/>
          </p:nvPr>
        </p:nvSpPr>
        <p:spPr>
          <a:xfrm>
            <a:off x="1524000" y="1256587"/>
            <a:ext cx="9144000" cy="1536947"/>
          </a:xfrm>
        </p:spPr>
        <p:txBody>
          <a:bodyPr>
            <a:normAutofit/>
          </a:bodyPr>
          <a:lstStyle/>
          <a:p>
            <a:r>
              <a:rPr lang="en-US" sz="3600" dirty="0">
                <a:latin typeface="Arial" panose="020B0604020202020204" pitchFamily="34" charset="0"/>
                <a:cs typeface="Arial" panose="020B0604020202020204" pitchFamily="34" charset="0"/>
              </a:rPr>
              <a:t>City of Columbiana Community Reinvestment Area Program:</a:t>
            </a:r>
          </a:p>
        </p:txBody>
      </p:sp>
      <p:sp>
        <p:nvSpPr>
          <p:cNvPr id="3" name="Subtitle 2">
            <a:extLst>
              <a:ext uri="{FF2B5EF4-FFF2-40B4-BE49-F238E27FC236}">
                <a16:creationId xmlns:a16="http://schemas.microsoft.com/office/drawing/2014/main" id="{D7B332AA-732B-49E4-B423-D45CF973314A}"/>
              </a:ext>
            </a:extLst>
          </p:cNvPr>
          <p:cNvSpPr>
            <a:spLocks noGrp="1"/>
          </p:cNvSpPr>
          <p:nvPr>
            <p:ph type="subTitle" idx="1"/>
          </p:nvPr>
        </p:nvSpPr>
        <p:spPr>
          <a:xfrm>
            <a:off x="1524000" y="2880585"/>
            <a:ext cx="9144000" cy="659569"/>
          </a:xfrm>
        </p:spPr>
        <p:txBody>
          <a:bodyPr>
            <a:normAutofit/>
          </a:bodyPr>
          <a:lstStyle/>
          <a:p>
            <a:r>
              <a:rPr lang="en-US" sz="3600" dirty="0"/>
              <a:t>Assessment and Evaluation</a:t>
            </a:r>
          </a:p>
        </p:txBody>
      </p:sp>
      <p:sp>
        <p:nvSpPr>
          <p:cNvPr id="4" name="Subtitle 2">
            <a:extLst>
              <a:ext uri="{FF2B5EF4-FFF2-40B4-BE49-F238E27FC236}">
                <a16:creationId xmlns:a16="http://schemas.microsoft.com/office/drawing/2014/main" id="{EB6E8986-F830-4211-B520-62CC6778D335}"/>
              </a:ext>
            </a:extLst>
          </p:cNvPr>
          <p:cNvSpPr txBox="1">
            <a:spLocks/>
          </p:cNvSpPr>
          <p:nvPr/>
        </p:nvSpPr>
        <p:spPr>
          <a:xfrm>
            <a:off x="1524000" y="3653770"/>
            <a:ext cx="9144000" cy="659569"/>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t>Thomas Maraffa</a:t>
            </a:r>
          </a:p>
          <a:p>
            <a:r>
              <a:rPr lang="en-US" sz="3600" dirty="0"/>
              <a:t>Independent Consultant for Columbiana County Economic Development Agency</a:t>
            </a:r>
          </a:p>
        </p:txBody>
      </p:sp>
    </p:spTree>
    <p:extLst>
      <p:ext uri="{BB962C8B-B14F-4D97-AF65-F5344CB8AC3E}">
        <p14:creationId xmlns:p14="http://schemas.microsoft.com/office/powerpoint/2010/main" val="1252541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574F-9645-470E-BF1C-C4176B477E42}"/>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Comparison of Commercial/Industrial CRA Abatements—Columbiana and Peer Cities</a:t>
            </a:r>
          </a:p>
        </p:txBody>
      </p:sp>
      <p:graphicFrame>
        <p:nvGraphicFramePr>
          <p:cNvPr id="4" name="Content Placeholder 3">
            <a:extLst>
              <a:ext uri="{FF2B5EF4-FFF2-40B4-BE49-F238E27FC236}">
                <a16:creationId xmlns:a16="http://schemas.microsoft.com/office/drawing/2014/main" id="{90FE9F28-FF1B-4125-B108-2A43AFC4CBFE}"/>
              </a:ext>
            </a:extLst>
          </p:cNvPr>
          <p:cNvGraphicFramePr>
            <a:graphicFrameLocks noGrp="1"/>
          </p:cNvGraphicFramePr>
          <p:nvPr>
            <p:ph idx="1"/>
            <p:extLst>
              <p:ext uri="{D42A27DB-BD31-4B8C-83A1-F6EECF244321}">
                <p14:modId xmlns:p14="http://schemas.microsoft.com/office/powerpoint/2010/main" val="3562138810"/>
              </p:ext>
            </p:extLst>
          </p:nvPr>
        </p:nvGraphicFramePr>
        <p:xfrm>
          <a:off x="3078760" y="2248251"/>
          <a:ext cx="6378688" cy="2999004"/>
        </p:xfrm>
        <a:graphic>
          <a:graphicData uri="http://schemas.openxmlformats.org/drawingml/2006/table">
            <a:tbl>
              <a:tblPr firstRow="1" firstCol="1" bandRow="1"/>
              <a:tblGrid>
                <a:gridCol w="1594672">
                  <a:extLst>
                    <a:ext uri="{9D8B030D-6E8A-4147-A177-3AD203B41FA5}">
                      <a16:colId xmlns:a16="http://schemas.microsoft.com/office/drawing/2014/main" val="1752874716"/>
                    </a:ext>
                  </a:extLst>
                </a:gridCol>
                <a:gridCol w="1594672">
                  <a:extLst>
                    <a:ext uri="{9D8B030D-6E8A-4147-A177-3AD203B41FA5}">
                      <a16:colId xmlns:a16="http://schemas.microsoft.com/office/drawing/2014/main" val="3500687411"/>
                    </a:ext>
                  </a:extLst>
                </a:gridCol>
                <a:gridCol w="1594672">
                  <a:extLst>
                    <a:ext uri="{9D8B030D-6E8A-4147-A177-3AD203B41FA5}">
                      <a16:colId xmlns:a16="http://schemas.microsoft.com/office/drawing/2014/main" val="1913364694"/>
                    </a:ext>
                  </a:extLst>
                </a:gridCol>
                <a:gridCol w="1594672">
                  <a:extLst>
                    <a:ext uri="{9D8B030D-6E8A-4147-A177-3AD203B41FA5}">
                      <a16:colId xmlns:a16="http://schemas.microsoft.com/office/drawing/2014/main" val="592189367"/>
                    </a:ext>
                  </a:extLst>
                </a:gridCol>
              </a:tblGrid>
              <a:tr h="51704">
                <a:tc>
                  <a:txBody>
                    <a:bodyPr/>
                    <a:lstStyle/>
                    <a:p>
                      <a:pPr marL="0" marR="0" algn="ctr">
                        <a:lnSpc>
                          <a:spcPct val="107000"/>
                        </a:lnSpc>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Abatement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Columbiana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Peer Cities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11844"/>
                  </a:ext>
                </a:extLst>
              </a:tr>
              <a:tr h="249475">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010158"/>
                  </a:ext>
                </a:extLst>
              </a:tr>
              <a:tr h="249475">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886373"/>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Less than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913"/>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650448"/>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839137"/>
                  </a:ext>
                </a:extLst>
              </a:tr>
              <a:tr h="249475">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75%//00%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662066"/>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578391"/>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236379"/>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Less than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495657"/>
                  </a:ext>
                </a:extLst>
              </a:tr>
              <a:tr h="249475">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11821"/>
                  </a:ext>
                </a:extLst>
              </a:tr>
            </a:tbl>
          </a:graphicData>
        </a:graphic>
      </p:graphicFrame>
    </p:spTree>
    <p:extLst>
      <p:ext uri="{BB962C8B-B14F-4D97-AF65-F5344CB8AC3E}">
        <p14:creationId xmlns:p14="http://schemas.microsoft.com/office/powerpoint/2010/main" val="240382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4EA5-806D-4144-84F4-BBE6D0FC1074}"/>
              </a:ext>
            </a:extLst>
          </p:cNvPr>
          <p:cNvSpPr>
            <a:spLocks noGrp="1"/>
          </p:cNvSpPr>
          <p:nvPr>
            <p:ph type="title"/>
          </p:nvPr>
        </p:nvSpPr>
        <p:spPr>
          <a:xfrm>
            <a:off x="838200" y="683907"/>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Columbiana CRA Supported Residential Development</a:t>
            </a:r>
          </a:p>
        </p:txBody>
      </p:sp>
      <p:sp>
        <p:nvSpPr>
          <p:cNvPr id="3" name="Content Placeholder 2">
            <a:extLst>
              <a:ext uri="{FF2B5EF4-FFF2-40B4-BE49-F238E27FC236}">
                <a16:creationId xmlns:a16="http://schemas.microsoft.com/office/drawing/2014/main" id="{38161F7B-39F0-4E89-90E1-254314658BE3}"/>
              </a:ext>
            </a:extLst>
          </p:cNvPr>
          <p:cNvSpPr>
            <a:spLocks noGrp="1"/>
          </p:cNvSpPr>
          <p:nvPr>
            <p:ph idx="1"/>
          </p:nvPr>
        </p:nvSpPr>
        <p:spPr>
          <a:xfrm>
            <a:off x="838200" y="2488356"/>
            <a:ext cx="10515600" cy="2318536"/>
          </a:xfrm>
        </p:spPr>
        <p:txBody>
          <a:bodyPr>
            <a:normAutofit/>
          </a:bodyPr>
          <a:lstStyle/>
          <a:p>
            <a:pPr lvl="0"/>
            <a:r>
              <a:rPr lang="en-US" dirty="0"/>
              <a:t>100% Abatement for 15 Years</a:t>
            </a:r>
          </a:p>
          <a:p>
            <a:pPr lvl="0"/>
            <a:r>
              <a:rPr lang="en-US" dirty="0"/>
              <a:t>170+ Housing Starts </a:t>
            </a:r>
          </a:p>
          <a:p>
            <a:pPr lvl="0"/>
            <a:r>
              <a:rPr lang="en-US" dirty="0"/>
              <a:t>Construction Cost Value of $35.1 Million</a:t>
            </a:r>
          </a:p>
          <a:p>
            <a:pPr lvl="0"/>
            <a:r>
              <a:rPr lang="en-US" dirty="0"/>
              <a:t>3 Remodeling CRA—Value of $111 thousand</a:t>
            </a:r>
          </a:p>
          <a:p>
            <a:endParaRPr lang="en-US" dirty="0"/>
          </a:p>
        </p:txBody>
      </p:sp>
    </p:spTree>
    <p:extLst>
      <p:ext uri="{BB962C8B-B14F-4D97-AF65-F5344CB8AC3E}">
        <p14:creationId xmlns:p14="http://schemas.microsoft.com/office/powerpoint/2010/main" val="93758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F4F7-294E-4E4F-B191-A789AA37FD85}"/>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Peer City CRA Supported Residential Development</a:t>
            </a:r>
          </a:p>
        </p:txBody>
      </p:sp>
      <p:sp>
        <p:nvSpPr>
          <p:cNvPr id="3" name="Content Placeholder 2">
            <a:extLst>
              <a:ext uri="{FF2B5EF4-FFF2-40B4-BE49-F238E27FC236}">
                <a16:creationId xmlns:a16="http://schemas.microsoft.com/office/drawing/2014/main" id="{B6D117F9-0DE2-41E1-958E-F39F430A2B36}"/>
              </a:ext>
            </a:extLst>
          </p:cNvPr>
          <p:cNvSpPr>
            <a:spLocks noGrp="1"/>
          </p:cNvSpPr>
          <p:nvPr>
            <p:ph idx="1"/>
          </p:nvPr>
        </p:nvSpPr>
        <p:spPr>
          <a:xfrm>
            <a:off x="838200" y="2479456"/>
            <a:ext cx="10515600" cy="1899087"/>
          </a:xfrm>
        </p:spPr>
        <p:txBody>
          <a:bodyPr/>
          <a:lstStyle/>
          <a:p>
            <a:pPr lvl="1"/>
            <a:r>
              <a:rPr lang="en-US" b="1" dirty="0"/>
              <a:t>Shelby-16 single family homes; 5 remodeled homes</a:t>
            </a:r>
            <a:endParaRPr lang="en-US" dirty="0">
              <a:effectLst/>
            </a:endParaRPr>
          </a:p>
          <a:p>
            <a:pPr lvl="1"/>
            <a:r>
              <a:rPr lang="en-US" b="1" dirty="0"/>
              <a:t>Delphos-3 new single family homes; 10 remodeled homes</a:t>
            </a:r>
            <a:endParaRPr lang="en-US" dirty="0">
              <a:effectLst/>
            </a:endParaRPr>
          </a:p>
          <a:p>
            <a:pPr lvl="1"/>
            <a:r>
              <a:rPr lang="en-US" b="1" dirty="0"/>
              <a:t>Chardon-1 apartment complex </a:t>
            </a:r>
            <a:endParaRPr lang="en-US" dirty="0">
              <a:effectLst/>
            </a:endParaRPr>
          </a:p>
          <a:p>
            <a:pPr lvl="1"/>
            <a:r>
              <a:rPr lang="en-US" b="1" dirty="0"/>
              <a:t>Napoleon-1 apartment complex; 1 development with residential villas</a:t>
            </a:r>
            <a:endParaRPr lang="en-US" dirty="0">
              <a:effectLst/>
            </a:endParaRPr>
          </a:p>
          <a:p>
            <a:pPr lvl="1"/>
            <a:endParaRPr lang="en-US" dirty="0"/>
          </a:p>
        </p:txBody>
      </p:sp>
    </p:spTree>
    <p:extLst>
      <p:ext uri="{BB962C8B-B14F-4D97-AF65-F5344CB8AC3E}">
        <p14:creationId xmlns:p14="http://schemas.microsoft.com/office/powerpoint/2010/main" val="3681004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3A4F-2EE8-4867-B00E-A0FF2C033221}"/>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School Compensation Agreements</a:t>
            </a:r>
          </a:p>
        </p:txBody>
      </p:sp>
      <p:sp>
        <p:nvSpPr>
          <p:cNvPr id="3" name="Content Placeholder 2">
            <a:extLst>
              <a:ext uri="{FF2B5EF4-FFF2-40B4-BE49-F238E27FC236}">
                <a16:creationId xmlns:a16="http://schemas.microsoft.com/office/drawing/2014/main" id="{9BEC8E84-89DB-44D4-98EC-B9E78D5D51F9}"/>
              </a:ext>
            </a:extLst>
          </p:cNvPr>
          <p:cNvSpPr>
            <a:spLocks noGrp="1"/>
          </p:cNvSpPr>
          <p:nvPr>
            <p:ph idx="1"/>
          </p:nvPr>
        </p:nvSpPr>
        <p:spPr>
          <a:xfrm>
            <a:off x="905312" y="1490065"/>
            <a:ext cx="10515600" cy="4351338"/>
          </a:xfrm>
        </p:spPr>
        <p:txBody>
          <a:bodyPr>
            <a:normAutofit/>
          </a:bodyPr>
          <a:lstStyle/>
          <a:p>
            <a:pPr lvl="0"/>
            <a:r>
              <a:rPr lang="en-US" dirty="0"/>
              <a:t>Since CRA abate property taxes, which are a primary source of public school revenues, communities may incorporate school revenue compensation agreements into the CRA. </a:t>
            </a:r>
          </a:p>
          <a:p>
            <a:pPr lvl="0"/>
            <a:r>
              <a:rPr lang="en-US" dirty="0"/>
              <a:t>This serves two purposes: </a:t>
            </a:r>
          </a:p>
          <a:p>
            <a:pPr lvl="1"/>
            <a:r>
              <a:rPr lang="en-US" dirty="0"/>
              <a:t>1) it provides revenue to the school district. </a:t>
            </a:r>
          </a:p>
          <a:p>
            <a:pPr lvl="1"/>
            <a:r>
              <a:rPr lang="en-US" dirty="0"/>
              <a:t>2) It promotes goodwill between the district and the municipality and encourages a spirit of cooperation. Examples of approaches are:</a:t>
            </a:r>
          </a:p>
          <a:p>
            <a:pPr lvl="2"/>
            <a:r>
              <a:rPr lang="en-US" dirty="0"/>
              <a:t>A school donation agreement equal to the reduction in revenue</a:t>
            </a:r>
          </a:p>
          <a:p>
            <a:pPr lvl="2"/>
            <a:r>
              <a:rPr lang="en-US" dirty="0"/>
              <a:t>If payroll exceeds $1million, ½ of income tax to school district.</a:t>
            </a:r>
          </a:p>
          <a:p>
            <a:r>
              <a:rPr lang="en-US" dirty="0"/>
              <a:t>Columbiana does not have school compensation agreement.</a:t>
            </a:r>
          </a:p>
          <a:p>
            <a:endParaRPr lang="en-US" dirty="0"/>
          </a:p>
        </p:txBody>
      </p:sp>
    </p:spTree>
    <p:extLst>
      <p:ext uri="{BB962C8B-B14F-4D97-AF65-F5344CB8AC3E}">
        <p14:creationId xmlns:p14="http://schemas.microsoft.com/office/powerpoint/2010/main" val="71106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376E-A3F2-4B98-BDF7-86131E788A02}"/>
              </a:ext>
            </a:extLst>
          </p:cNvPr>
          <p:cNvSpPr>
            <a:spLocks noGrp="1"/>
          </p:cNvSpPr>
          <p:nvPr>
            <p:ph type="title"/>
          </p:nvPr>
        </p:nvSpPr>
        <p:spPr>
          <a:xfrm>
            <a:off x="1115736" y="365125"/>
            <a:ext cx="10238064" cy="1228783"/>
          </a:xfrm>
        </p:spPr>
        <p:txBody>
          <a:bodyPr>
            <a:normAutofit/>
          </a:bodyPr>
          <a:lstStyle/>
          <a:p>
            <a:pPr algn="ctr"/>
            <a:r>
              <a:rPr lang="en-US" sz="3600" dirty="0">
                <a:latin typeface="Arial" panose="020B0604020202020204" pitchFamily="34" charset="0"/>
                <a:cs typeface="Arial" panose="020B0604020202020204" pitchFamily="34" charset="0"/>
              </a:rPr>
              <a:t>Dedicated School Income Tax</a:t>
            </a:r>
          </a:p>
        </p:txBody>
      </p:sp>
      <p:sp>
        <p:nvSpPr>
          <p:cNvPr id="3" name="Content Placeholder 2">
            <a:extLst>
              <a:ext uri="{FF2B5EF4-FFF2-40B4-BE49-F238E27FC236}">
                <a16:creationId xmlns:a16="http://schemas.microsoft.com/office/drawing/2014/main" id="{D3B90AFB-5E9A-4A0F-9004-AEB1312BF91D}"/>
              </a:ext>
            </a:extLst>
          </p:cNvPr>
          <p:cNvSpPr>
            <a:spLocks noGrp="1"/>
          </p:cNvSpPr>
          <p:nvPr>
            <p:ph idx="1"/>
          </p:nvPr>
        </p:nvSpPr>
        <p:spPr/>
        <p:txBody>
          <a:bodyPr>
            <a:normAutofit/>
          </a:bodyPr>
          <a:lstStyle/>
          <a:p>
            <a:pPr lvl="0"/>
            <a:r>
              <a:rPr lang="en-US" dirty="0"/>
              <a:t>The existence of a school district income tax complements CRA because employment generated by commercial/industrial CRA projects benefits the school district through increases in income tax revenue. </a:t>
            </a:r>
          </a:p>
          <a:p>
            <a:pPr lvl="0"/>
            <a:r>
              <a:rPr lang="en-US" dirty="0"/>
              <a:t>The school district also benefits from income tax revenue generated by new residents of housing residential CRA construction. </a:t>
            </a:r>
          </a:p>
          <a:p>
            <a:pPr lvl="0"/>
            <a:r>
              <a:rPr lang="en-US" dirty="0"/>
              <a:t>School Income Tax</a:t>
            </a:r>
          </a:p>
          <a:p>
            <a:pPr marL="685800" lvl="2" indent="0">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Wapakoneta    .75%</a:t>
            </a:r>
          </a:p>
          <a:p>
            <a:pPr marL="457200" lvl="1" indent="0">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     Shelby                 1%</a:t>
            </a:r>
          </a:p>
          <a:p>
            <a:pPr marL="457200" lvl="1" indent="0">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     Northwood     .25% </a:t>
            </a:r>
          </a:p>
          <a:p>
            <a:pPr marL="457200" lvl="1" indent="0">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     Columbiana       1%</a:t>
            </a:r>
          </a:p>
          <a:p>
            <a:endParaRPr lang="en-US" dirty="0"/>
          </a:p>
        </p:txBody>
      </p:sp>
    </p:spTree>
    <p:extLst>
      <p:ext uri="{BB962C8B-B14F-4D97-AF65-F5344CB8AC3E}">
        <p14:creationId xmlns:p14="http://schemas.microsoft.com/office/powerpoint/2010/main" val="414012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6571-0A13-4AD4-92D4-F759823B9C3B}"/>
              </a:ext>
            </a:extLst>
          </p:cNvPr>
          <p:cNvSpPr>
            <a:spLocks noGrp="1"/>
          </p:cNvSpPr>
          <p:nvPr>
            <p:ph type="title"/>
          </p:nvPr>
        </p:nvSpPr>
        <p:spPr>
          <a:xfrm>
            <a:off x="1073091" y="2378483"/>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Columbiana and Peer City Population and Income Change</a:t>
            </a:r>
          </a:p>
        </p:txBody>
      </p:sp>
    </p:spTree>
    <p:extLst>
      <p:ext uri="{BB962C8B-B14F-4D97-AF65-F5344CB8AC3E}">
        <p14:creationId xmlns:p14="http://schemas.microsoft.com/office/powerpoint/2010/main" val="393577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CB7BB-3E0C-44BD-8881-099698973B7C}"/>
              </a:ext>
            </a:extLst>
          </p:cNvPr>
          <p:cNvSpPr>
            <a:spLocks noGrp="1"/>
          </p:cNvSpPr>
          <p:nvPr>
            <p:ph type="title"/>
          </p:nvPr>
        </p:nvSpPr>
        <p:spPr/>
        <p:txBody>
          <a:bodyPr>
            <a:normAutofit/>
          </a:bodyPr>
          <a:lstStyle/>
          <a:p>
            <a:pPr algn="ctr"/>
            <a:r>
              <a:rPr lang="en-US" sz="3600" b="1" dirty="0">
                <a:latin typeface="Arial" panose="020B0604020202020204" pitchFamily="34" charset="0"/>
                <a:cs typeface="Arial" panose="020B0604020202020204" pitchFamily="34" charset="0"/>
              </a:rPr>
              <a:t>% Population Change, 2000-2020</a:t>
            </a:r>
          </a:p>
        </p:txBody>
      </p:sp>
      <p:graphicFrame>
        <p:nvGraphicFramePr>
          <p:cNvPr id="4" name="Content Placeholder 3">
            <a:extLst>
              <a:ext uri="{FF2B5EF4-FFF2-40B4-BE49-F238E27FC236}">
                <a16:creationId xmlns:a16="http://schemas.microsoft.com/office/drawing/2014/main" id="{B755E8EB-F20E-452B-87C3-29AA381D2EFA}"/>
              </a:ext>
            </a:extLst>
          </p:cNvPr>
          <p:cNvGraphicFramePr>
            <a:graphicFrameLocks noGrp="1"/>
          </p:cNvGraphicFramePr>
          <p:nvPr>
            <p:ph idx="1"/>
            <p:extLst>
              <p:ext uri="{D42A27DB-BD31-4B8C-83A1-F6EECF244321}">
                <p14:modId xmlns:p14="http://schemas.microsoft.com/office/powerpoint/2010/main" val="300569552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1355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80285F-E91F-419A-A1B0-D388FB8DDE94}"/>
              </a:ext>
            </a:extLst>
          </p:cNvPr>
          <p:cNvGraphicFramePr>
            <a:graphicFrameLocks noGrp="1"/>
          </p:cNvGraphicFramePr>
          <p:nvPr>
            <p:ph idx="1"/>
            <p:extLst>
              <p:ext uri="{D42A27DB-BD31-4B8C-83A1-F6EECF244321}">
                <p14:modId xmlns:p14="http://schemas.microsoft.com/office/powerpoint/2010/main" val="1706473479"/>
              </p:ext>
            </p:extLst>
          </p:nvPr>
        </p:nvGraphicFramePr>
        <p:xfrm>
          <a:off x="1485900" y="1590675"/>
          <a:ext cx="9885902" cy="428048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2">
            <a:extLst>
              <a:ext uri="{FF2B5EF4-FFF2-40B4-BE49-F238E27FC236}">
                <a16:creationId xmlns:a16="http://schemas.microsoft.com/office/drawing/2014/main" id="{8B5B1F20-33ED-4947-8CBF-4C9C226F2038}"/>
              </a:ext>
            </a:extLst>
          </p:cNvPr>
          <p:cNvSpPr>
            <a:spLocks noGrp="1"/>
          </p:cNvSpPr>
          <p:nvPr>
            <p:ph type="title"/>
          </p:nvPr>
        </p:nvSpPr>
        <p:spPr>
          <a:xfrm>
            <a:off x="838200" y="365125"/>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 Population Change, 2000-2010</a:t>
            </a:r>
          </a:p>
        </p:txBody>
      </p:sp>
    </p:spTree>
    <p:extLst>
      <p:ext uri="{BB962C8B-B14F-4D97-AF65-F5344CB8AC3E}">
        <p14:creationId xmlns:p14="http://schemas.microsoft.com/office/powerpoint/2010/main" val="371568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0F44E12-B9C8-42E5-8E08-A1DA4154E031}"/>
              </a:ext>
            </a:extLst>
          </p:cNvPr>
          <p:cNvGraphicFramePr>
            <a:graphicFrameLocks noGrp="1"/>
          </p:cNvGraphicFramePr>
          <p:nvPr>
            <p:ph idx="1"/>
            <p:extLst>
              <p:ext uri="{D42A27DB-BD31-4B8C-83A1-F6EECF244321}">
                <p14:modId xmlns:p14="http://schemas.microsoft.com/office/powerpoint/2010/main" val="4187074380"/>
              </p:ext>
            </p:extLst>
          </p:nvPr>
        </p:nvGraphicFramePr>
        <p:xfrm>
          <a:off x="1295400" y="1690688"/>
          <a:ext cx="9906000" cy="38621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2">
            <a:extLst>
              <a:ext uri="{FF2B5EF4-FFF2-40B4-BE49-F238E27FC236}">
                <a16:creationId xmlns:a16="http://schemas.microsoft.com/office/drawing/2014/main" id="{D659B593-4E3B-4ABF-B75E-9262E610A0E1}"/>
              </a:ext>
            </a:extLst>
          </p:cNvPr>
          <p:cNvSpPr>
            <a:spLocks noGrp="1"/>
          </p:cNvSpPr>
          <p:nvPr>
            <p:ph type="title"/>
          </p:nvPr>
        </p:nvSpPr>
        <p:spPr>
          <a:xfrm>
            <a:off x="838200" y="365125"/>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 Population Change, 2010-2020</a:t>
            </a:r>
          </a:p>
        </p:txBody>
      </p:sp>
    </p:spTree>
    <p:extLst>
      <p:ext uri="{BB962C8B-B14F-4D97-AF65-F5344CB8AC3E}">
        <p14:creationId xmlns:p14="http://schemas.microsoft.com/office/powerpoint/2010/main" val="3075129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1A4AE5B-C308-4D1B-8F8B-65B7D0499D66}"/>
              </a:ext>
            </a:extLst>
          </p:cNvPr>
          <p:cNvGraphicFramePr>
            <a:graphicFrameLocks noGrp="1"/>
          </p:cNvGraphicFramePr>
          <p:nvPr>
            <p:ph idx="1"/>
            <p:extLst>
              <p:ext uri="{D42A27DB-BD31-4B8C-83A1-F6EECF244321}">
                <p14:modId xmlns:p14="http://schemas.microsoft.com/office/powerpoint/2010/main" val="2909869968"/>
              </p:ext>
            </p:extLst>
          </p:nvPr>
        </p:nvGraphicFramePr>
        <p:xfrm>
          <a:off x="2362200" y="628649"/>
          <a:ext cx="7443395" cy="29467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3E0BF590-5868-4CC1-9E54-EF5ABC94A677}"/>
              </a:ext>
            </a:extLst>
          </p:cNvPr>
          <p:cNvGraphicFramePr>
            <a:graphicFrameLocks/>
          </p:cNvGraphicFramePr>
          <p:nvPr>
            <p:extLst>
              <p:ext uri="{D42A27DB-BD31-4B8C-83A1-F6EECF244321}">
                <p14:modId xmlns:p14="http://schemas.microsoft.com/office/powerpoint/2010/main" val="1482494024"/>
              </p:ext>
            </p:extLst>
          </p:nvPr>
        </p:nvGraphicFramePr>
        <p:xfrm>
          <a:off x="2155227" y="3695700"/>
          <a:ext cx="7881545" cy="2811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1928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5CA0-F10D-4915-8A93-69E7667D97EE}"/>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29A6C426-1A24-490F-A395-88F5CB7A1CA7}"/>
              </a:ext>
            </a:extLst>
          </p:cNvPr>
          <p:cNvSpPr>
            <a:spLocks noGrp="1"/>
          </p:cNvSpPr>
          <p:nvPr>
            <p:ph idx="1"/>
          </p:nvPr>
        </p:nvSpPr>
        <p:spPr/>
        <p:txBody>
          <a:bodyPr/>
          <a:lstStyle/>
          <a:p>
            <a:r>
              <a:rPr lang="en-US" dirty="0"/>
              <a:t>Compare the Columbiana CRA Program to that of Comparable Cities</a:t>
            </a:r>
          </a:p>
          <a:p>
            <a:endParaRPr lang="en-US" dirty="0"/>
          </a:p>
          <a:p>
            <a:r>
              <a:rPr lang="en-US" dirty="0"/>
              <a:t>Evaluate the Impact of the CRA Program on the City of Columbiana and the Columbiana Exempted Village School District</a:t>
            </a:r>
          </a:p>
        </p:txBody>
      </p:sp>
    </p:spTree>
    <p:extLst>
      <p:ext uri="{BB962C8B-B14F-4D97-AF65-F5344CB8AC3E}">
        <p14:creationId xmlns:p14="http://schemas.microsoft.com/office/powerpoint/2010/main" val="668154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F7E1-B52F-4EEC-B991-A3DC5D267EE7}"/>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How Has Columbiana Changed Since the CRA</a:t>
            </a:r>
          </a:p>
        </p:txBody>
      </p:sp>
      <p:sp>
        <p:nvSpPr>
          <p:cNvPr id="3" name="Content Placeholder 2">
            <a:extLst>
              <a:ext uri="{FF2B5EF4-FFF2-40B4-BE49-F238E27FC236}">
                <a16:creationId xmlns:a16="http://schemas.microsoft.com/office/drawing/2014/main" id="{B45CE3B8-E3B6-45CF-99E9-7735211B5F02}"/>
              </a:ext>
            </a:extLst>
          </p:cNvPr>
          <p:cNvSpPr>
            <a:spLocks noGrp="1"/>
          </p:cNvSpPr>
          <p:nvPr>
            <p:ph idx="1"/>
          </p:nvPr>
        </p:nvSpPr>
        <p:spPr/>
        <p:txBody>
          <a:bodyPr/>
          <a:lstStyle/>
          <a:p>
            <a:r>
              <a:rPr lang="en-US" dirty="0"/>
              <a:t>Commercial/Industrial Development </a:t>
            </a:r>
          </a:p>
          <a:p>
            <a:r>
              <a:rPr lang="en-US" dirty="0"/>
              <a:t>Direction of Residential Development</a:t>
            </a:r>
          </a:p>
          <a:p>
            <a:r>
              <a:rPr lang="en-US" dirty="0"/>
              <a:t>Family and Household Income</a:t>
            </a:r>
          </a:p>
          <a:p>
            <a:r>
              <a:rPr lang="en-US" dirty="0"/>
              <a:t>Housing Value</a:t>
            </a:r>
          </a:p>
          <a:p>
            <a:r>
              <a:rPr lang="en-US" dirty="0"/>
              <a:t>City and School Finances</a:t>
            </a:r>
          </a:p>
          <a:p>
            <a:endParaRPr lang="en-US" dirty="0"/>
          </a:p>
          <a:p>
            <a:endParaRPr lang="en-US" dirty="0"/>
          </a:p>
        </p:txBody>
      </p:sp>
    </p:spTree>
    <p:extLst>
      <p:ext uri="{BB962C8B-B14F-4D97-AF65-F5344CB8AC3E}">
        <p14:creationId xmlns:p14="http://schemas.microsoft.com/office/powerpoint/2010/main" val="208497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F4BF-9064-4A69-BFB3-8DBF72A3FED1}"/>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CRA Commercial/Industrial Abatements in Columbiana</a:t>
            </a:r>
          </a:p>
        </p:txBody>
      </p:sp>
      <p:sp>
        <p:nvSpPr>
          <p:cNvPr id="3" name="Content Placeholder 2">
            <a:extLst>
              <a:ext uri="{FF2B5EF4-FFF2-40B4-BE49-F238E27FC236}">
                <a16:creationId xmlns:a16="http://schemas.microsoft.com/office/drawing/2014/main" id="{C1C652E4-7796-49FE-BB77-55C89AF908E9}"/>
              </a:ext>
            </a:extLst>
          </p:cNvPr>
          <p:cNvSpPr>
            <a:spLocks noGrp="1"/>
          </p:cNvSpPr>
          <p:nvPr>
            <p:ph idx="1"/>
          </p:nvPr>
        </p:nvSpPr>
        <p:spPr/>
        <p:txBody>
          <a:bodyPr>
            <a:normAutofit/>
          </a:bodyPr>
          <a:lstStyle/>
          <a:p>
            <a:pPr lvl="1"/>
            <a:r>
              <a:rPr lang="en-US" dirty="0"/>
              <a:t>14 Projects </a:t>
            </a:r>
          </a:p>
          <a:p>
            <a:pPr lvl="1"/>
            <a:endParaRPr lang="en-US" sz="2000" dirty="0"/>
          </a:p>
          <a:p>
            <a:pPr lvl="1"/>
            <a:r>
              <a:rPr lang="en-US" dirty="0"/>
              <a:t>$52.5 Million Investment</a:t>
            </a:r>
          </a:p>
          <a:p>
            <a:pPr lvl="1"/>
            <a:endParaRPr lang="en-US" sz="2000" dirty="0"/>
          </a:p>
          <a:p>
            <a:pPr lvl="1"/>
            <a:r>
              <a:rPr lang="en-US" dirty="0"/>
              <a:t>348 New Jobs Created</a:t>
            </a:r>
          </a:p>
          <a:p>
            <a:pPr lvl="1"/>
            <a:endParaRPr lang="en-US" sz="2000" dirty="0"/>
          </a:p>
          <a:p>
            <a:pPr lvl="1"/>
            <a:r>
              <a:rPr lang="en-US" dirty="0"/>
              <a:t>442 Jobs Retained</a:t>
            </a:r>
          </a:p>
          <a:p>
            <a:pPr lvl="2"/>
            <a:endParaRPr lang="en-US" sz="1600" dirty="0"/>
          </a:p>
          <a:p>
            <a:pPr lvl="1"/>
            <a:endParaRPr lang="en-US" dirty="0"/>
          </a:p>
        </p:txBody>
      </p:sp>
    </p:spTree>
    <p:extLst>
      <p:ext uri="{BB962C8B-B14F-4D97-AF65-F5344CB8AC3E}">
        <p14:creationId xmlns:p14="http://schemas.microsoft.com/office/powerpoint/2010/main" val="3404972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A923-DD70-4CCA-9C41-3F543706CEAB}"/>
              </a:ext>
            </a:extLst>
          </p:cNvPr>
          <p:cNvSpPr>
            <a:spLocks noGrp="1"/>
          </p:cNvSpPr>
          <p:nvPr>
            <p:ph type="title"/>
          </p:nvPr>
        </p:nvSpPr>
        <p:spPr/>
        <p:txBody>
          <a:bodyPr/>
          <a:lstStyle/>
          <a:p>
            <a:pPr algn="ctr"/>
            <a:r>
              <a:rPr lang="en-US" dirty="0" err="1"/>
              <a:t>Commericial</a:t>
            </a:r>
            <a:r>
              <a:rPr lang="en-US" dirty="0"/>
              <a:t>/Industrial Development </a:t>
            </a:r>
          </a:p>
        </p:txBody>
      </p:sp>
      <p:sp>
        <p:nvSpPr>
          <p:cNvPr id="3" name="Content Placeholder 2">
            <a:extLst>
              <a:ext uri="{FF2B5EF4-FFF2-40B4-BE49-F238E27FC236}">
                <a16:creationId xmlns:a16="http://schemas.microsoft.com/office/drawing/2014/main" id="{57C69AE8-496C-4984-8895-AFCBD5A94816}"/>
              </a:ext>
            </a:extLst>
          </p:cNvPr>
          <p:cNvSpPr>
            <a:spLocks noGrp="1"/>
          </p:cNvSpPr>
          <p:nvPr>
            <p:ph idx="1"/>
          </p:nvPr>
        </p:nvSpPr>
        <p:spPr/>
        <p:txBody>
          <a:bodyPr/>
          <a:lstStyle/>
          <a:p>
            <a:r>
              <a:rPr lang="en-US" dirty="0"/>
              <a:t>Comparison of CRA and Non CRA Commercial/Industrial Development</a:t>
            </a:r>
          </a:p>
        </p:txBody>
      </p:sp>
      <p:graphicFrame>
        <p:nvGraphicFramePr>
          <p:cNvPr id="4" name="Table 3">
            <a:extLst>
              <a:ext uri="{FF2B5EF4-FFF2-40B4-BE49-F238E27FC236}">
                <a16:creationId xmlns:a16="http://schemas.microsoft.com/office/drawing/2014/main" id="{87DC7671-B57A-4056-A262-086F782C6B81}"/>
              </a:ext>
            </a:extLst>
          </p:cNvPr>
          <p:cNvGraphicFramePr>
            <a:graphicFrameLocks noGrp="1"/>
          </p:cNvGraphicFramePr>
          <p:nvPr>
            <p:extLst/>
          </p:nvPr>
        </p:nvGraphicFramePr>
        <p:xfrm>
          <a:off x="2697107" y="2923064"/>
          <a:ext cx="6797786" cy="2315907"/>
        </p:xfrm>
        <a:graphic>
          <a:graphicData uri="http://schemas.openxmlformats.org/drawingml/2006/table">
            <a:tbl>
              <a:tblPr>
                <a:tableStyleId>{5C22544A-7EE6-4342-B048-85BDC9FD1C3A}</a:tableStyleId>
              </a:tblPr>
              <a:tblGrid>
                <a:gridCol w="985488">
                  <a:extLst>
                    <a:ext uri="{9D8B030D-6E8A-4147-A177-3AD203B41FA5}">
                      <a16:colId xmlns:a16="http://schemas.microsoft.com/office/drawing/2014/main" val="1013987021"/>
                    </a:ext>
                  </a:extLst>
                </a:gridCol>
                <a:gridCol w="603785">
                  <a:extLst>
                    <a:ext uri="{9D8B030D-6E8A-4147-A177-3AD203B41FA5}">
                      <a16:colId xmlns:a16="http://schemas.microsoft.com/office/drawing/2014/main" val="3596898595"/>
                    </a:ext>
                  </a:extLst>
                </a:gridCol>
                <a:gridCol w="1041008">
                  <a:extLst>
                    <a:ext uri="{9D8B030D-6E8A-4147-A177-3AD203B41FA5}">
                      <a16:colId xmlns:a16="http://schemas.microsoft.com/office/drawing/2014/main" val="3380705159"/>
                    </a:ext>
                  </a:extLst>
                </a:gridCol>
                <a:gridCol w="277603">
                  <a:extLst>
                    <a:ext uri="{9D8B030D-6E8A-4147-A177-3AD203B41FA5}">
                      <a16:colId xmlns:a16="http://schemas.microsoft.com/office/drawing/2014/main" val="1905729992"/>
                    </a:ext>
                  </a:extLst>
                </a:gridCol>
                <a:gridCol w="801576">
                  <a:extLst>
                    <a:ext uri="{9D8B030D-6E8A-4147-A177-3AD203B41FA5}">
                      <a16:colId xmlns:a16="http://schemas.microsoft.com/office/drawing/2014/main" val="839117087"/>
                    </a:ext>
                  </a:extLst>
                </a:gridCol>
                <a:gridCol w="1072239">
                  <a:extLst>
                    <a:ext uri="{9D8B030D-6E8A-4147-A177-3AD203B41FA5}">
                      <a16:colId xmlns:a16="http://schemas.microsoft.com/office/drawing/2014/main" val="396128874"/>
                    </a:ext>
                  </a:extLst>
                </a:gridCol>
                <a:gridCol w="239432">
                  <a:extLst>
                    <a:ext uri="{9D8B030D-6E8A-4147-A177-3AD203B41FA5}">
                      <a16:colId xmlns:a16="http://schemas.microsoft.com/office/drawing/2014/main" val="1522778387"/>
                    </a:ext>
                  </a:extLst>
                </a:gridCol>
                <a:gridCol w="666245">
                  <a:extLst>
                    <a:ext uri="{9D8B030D-6E8A-4147-A177-3AD203B41FA5}">
                      <a16:colId xmlns:a16="http://schemas.microsoft.com/office/drawing/2014/main" val="1400975158"/>
                    </a:ext>
                  </a:extLst>
                </a:gridCol>
                <a:gridCol w="1110410">
                  <a:extLst>
                    <a:ext uri="{9D8B030D-6E8A-4147-A177-3AD203B41FA5}">
                      <a16:colId xmlns:a16="http://schemas.microsoft.com/office/drawing/2014/main" val="4117619981"/>
                    </a:ext>
                  </a:extLst>
                </a:gridCol>
              </a:tblGrid>
              <a:tr h="24637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CRA Supported Projects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Non CRA Supported Projects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2467047888"/>
                  </a:ext>
                </a:extLst>
              </a:tr>
              <a:tr h="591296">
                <a:tc>
                  <a:txBody>
                    <a:bodyPr/>
                    <a:lstStyle/>
                    <a:p>
                      <a:pPr algn="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Number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Construction Cost($Millions)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Number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Construction Cost($Millions)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Number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Construction Cost($Millions)</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157336"/>
                  </a:ext>
                </a:extLst>
              </a:tr>
              <a:tr h="24637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7106823"/>
                  </a:ext>
                </a:extLst>
              </a:tr>
              <a:tr h="246373">
                <a:tc>
                  <a:txBody>
                    <a:bodyPr/>
                    <a:lstStyle/>
                    <a:p>
                      <a:pPr algn="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$1.41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$1.44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$2.85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6156953"/>
                  </a:ext>
                </a:extLst>
              </a:tr>
              <a:tr h="246373">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$1.63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$1.48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$3.11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5116343"/>
                  </a:ext>
                </a:extLst>
              </a:tr>
              <a:tr h="246373">
                <a:tc>
                  <a:txBody>
                    <a:bodyPr/>
                    <a:lstStyle/>
                    <a:p>
                      <a:pPr algn="r" fontAlgn="b"/>
                      <a:r>
                        <a:rPr lang="en-US" sz="1100" u="none" strike="noStrike">
                          <a:effectLst/>
                        </a:rPr>
                        <a:t>2021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$5.38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$0.90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$6.28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69224186"/>
                  </a:ext>
                </a:extLst>
              </a:tr>
              <a:tr h="246373">
                <a:tc>
                  <a:txBody>
                    <a:bodyPr/>
                    <a:lstStyle/>
                    <a:p>
                      <a:pPr algn="r" fontAlgn="b"/>
                      <a:r>
                        <a:rPr lang="en-US" sz="1100" u="none" strike="noStrike">
                          <a:effectLst/>
                        </a:rPr>
                        <a:t>Projected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$30.00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$32.00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$62.00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8598758"/>
                  </a:ext>
                </a:extLst>
              </a:tr>
              <a:tr h="246373">
                <a:tc>
                  <a:txBody>
                    <a:bodyPr/>
                    <a:lstStyle/>
                    <a:p>
                      <a:pPr algn="r"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$38.42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$35.82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$74.24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473659"/>
                  </a:ext>
                </a:extLst>
              </a:tr>
            </a:tbl>
          </a:graphicData>
        </a:graphic>
      </p:graphicFrame>
    </p:spTree>
    <p:extLst>
      <p:ext uri="{BB962C8B-B14F-4D97-AF65-F5344CB8AC3E}">
        <p14:creationId xmlns:p14="http://schemas.microsoft.com/office/powerpoint/2010/main" val="108181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4EA5-806D-4144-84F4-BBE6D0FC1074}"/>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Columbiana CRA Supported Residential Development</a:t>
            </a:r>
          </a:p>
        </p:txBody>
      </p:sp>
      <p:sp>
        <p:nvSpPr>
          <p:cNvPr id="3" name="Content Placeholder 2">
            <a:extLst>
              <a:ext uri="{FF2B5EF4-FFF2-40B4-BE49-F238E27FC236}">
                <a16:creationId xmlns:a16="http://schemas.microsoft.com/office/drawing/2014/main" id="{38161F7B-39F0-4E89-90E1-254314658BE3}"/>
              </a:ext>
            </a:extLst>
          </p:cNvPr>
          <p:cNvSpPr>
            <a:spLocks noGrp="1"/>
          </p:cNvSpPr>
          <p:nvPr>
            <p:ph idx="1"/>
          </p:nvPr>
        </p:nvSpPr>
        <p:spPr>
          <a:xfrm>
            <a:off x="838200" y="2488356"/>
            <a:ext cx="10515600" cy="2318536"/>
          </a:xfrm>
        </p:spPr>
        <p:txBody>
          <a:bodyPr>
            <a:normAutofit/>
          </a:bodyPr>
          <a:lstStyle/>
          <a:p>
            <a:pPr lvl="0"/>
            <a:r>
              <a:rPr lang="en-US" dirty="0"/>
              <a:t>172 Housing Starts </a:t>
            </a:r>
          </a:p>
          <a:p>
            <a:pPr lvl="0"/>
            <a:r>
              <a:rPr lang="en-US" dirty="0"/>
              <a:t>Focused on Planned Residential Communities</a:t>
            </a:r>
          </a:p>
          <a:p>
            <a:pPr lvl="0"/>
            <a:r>
              <a:rPr lang="en-US" dirty="0"/>
              <a:t>Construction Cost Value of $35.1 Million</a:t>
            </a:r>
          </a:p>
          <a:p>
            <a:pPr lvl="0"/>
            <a:r>
              <a:rPr lang="en-US" dirty="0"/>
              <a:t>3 Remodeling CRA Abatements—Value of $111 thousand</a:t>
            </a:r>
          </a:p>
          <a:p>
            <a:endParaRPr lang="en-US" dirty="0"/>
          </a:p>
        </p:txBody>
      </p:sp>
    </p:spTree>
    <p:extLst>
      <p:ext uri="{BB962C8B-B14F-4D97-AF65-F5344CB8AC3E}">
        <p14:creationId xmlns:p14="http://schemas.microsoft.com/office/powerpoint/2010/main" val="344829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542C5-98C5-4CD1-A70F-E04C8BB51F0A}"/>
              </a:ext>
            </a:extLst>
          </p:cNvPr>
          <p:cNvSpPr>
            <a:spLocks noGrp="1"/>
          </p:cNvSpPr>
          <p:nvPr>
            <p:ph idx="1"/>
          </p:nvPr>
        </p:nvSpPr>
        <p:spPr/>
        <p:txBody>
          <a:bodyPr/>
          <a:lstStyle/>
          <a:p>
            <a:pPr lvl="0"/>
            <a:r>
              <a:rPr lang="en-US" dirty="0"/>
              <a:t>Mahoning County</a:t>
            </a:r>
            <a:endParaRPr lang="en-US" sz="2400" dirty="0"/>
          </a:p>
          <a:p>
            <a:pPr lvl="1"/>
            <a:r>
              <a:rPr lang="en-US" dirty="0"/>
              <a:t>68 Units</a:t>
            </a:r>
            <a:endParaRPr lang="en-US" sz="2000" dirty="0"/>
          </a:p>
          <a:p>
            <a:pPr lvl="2"/>
            <a:r>
              <a:rPr lang="en-US" dirty="0"/>
              <a:t>42 Single Family</a:t>
            </a:r>
            <a:endParaRPr lang="en-US" sz="1800" dirty="0"/>
          </a:p>
          <a:p>
            <a:pPr lvl="2"/>
            <a:r>
              <a:rPr lang="en-US" dirty="0"/>
              <a:t>  9 Duplexes</a:t>
            </a:r>
            <a:endParaRPr lang="en-US" sz="1800" dirty="0"/>
          </a:p>
          <a:p>
            <a:pPr lvl="2"/>
            <a:r>
              <a:rPr lang="en-US" dirty="0"/>
              <a:t>17 Triplexes</a:t>
            </a:r>
            <a:endParaRPr lang="en-US" sz="1800" dirty="0"/>
          </a:p>
          <a:p>
            <a:pPr lvl="1"/>
            <a:r>
              <a:rPr lang="en-US" dirty="0"/>
              <a:t>$9.87 Million Construction Cost</a:t>
            </a:r>
            <a:endParaRPr lang="en-US" sz="2000" dirty="0"/>
          </a:p>
          <a:p>
            <a:pPr lvl="0"/>
            <a:r>
              <a:rPr lang="en-US" dirty="0"/>
              <a:t>Columbiana County</a:t>
            </a:r>
            <a:endParaRPr lang="en-US" sz="2400" dirty="0"/>
          </a:p>
          <a:p>
            <a:pPr lvl="1"/>
            <a:r>
              <a:rPr lang="en-US" dirty="0"/>
              <a:t>80 Single Family</a:t>
            </a:r>
            <a:endParaRPr lang="en-US" sz="2000" dirty="0"/>
          </a:p>
          <a:p>
            <a:pPr lvl="1"/>
            <a:r>
              <a:rPr lang="en-US" dirty="0"/>
              <a:t>$25.35 Million Construction Cost</a:t>
            </a:r>
            <a:endParaRPr lang="en-US" sz="2000" dirty="0"/>
          </a:p>
          <a:p>
            <a:endParaRPr lang="en-US" dirty="0"/>
          </a:p>
        </p:txBody>
      </p:sp>
      <p:sp>
        <p:nvSpPr>
          <p:cNvPr id="4" name="Title 1">
            <a:extLst>
              <a:ext uri="{FF2B5EF4-FFF2-40B4-BE49-F238E27FC236}">
                <a16:creationId xmlns:a16="http://schemas.microsoft.com/office/drawing/2014/main" id="{092A91CE-9FC3-441F-B8B5-BDD4641135A3}"/>
              </a:ext>
            </a:extLst>
          </p:cNvPr>
          <p:cNvSpPr>
            <a:spLocks noGrp="1"/>
          </p:cNvSpPr>
          <p:nvPr>
            <p:ph type="title"/>
          </p:nvPr>
        </p:nvSpPr>
        <p:spPr>
          <a:xfrm>
            <a:off x="838200" y="365125"/>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Columbiana CRA Supported Residential Development</a:t>
            </a:r>
          </a:p>
        </p:txBody>
      </p:sp>
    </p:spTree>
    <p:extLst>
      <p:ext uri="{BB962C8B-B14F-4D97-AF65-F5344CB8AC3E}">
        <p14:creationId xmlns:p14="http://schemas.microsoft.com/office/powerpoint/2010/main" val="347838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0CA263-76C1-4A9A-8A7A-20CEEC2FB14E}"/>
              </a:ext>
            </a:extLst>
          </p:cNvPr>
          <p:cNvSpPr>
            <a:spLocks noGrp="1"/>
          </p:cNvSpPr>
          <p:nvPr>
            <p:ph type="title"/>
          </p:nvPr>
        </p:nvSpPr>
        <p:spPr>
          <a:xfrm>
            <a:off x="838200" y="365125"/>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Columbiana CRA Supported Residential Development</a:t>
            </a:r>
          </a:p>
        </p:txBody>
      </p:sp>
      <p:pic>
        <p:nvPicPr>
          <p:cNvPr id="2" name="Picture 1">
            <a:extLst>
              <a:ext uri="{FF2B5EF4-FFF2-40B4-BE49-F238E27FC236}">
                <a16:creationId xmlns:a16="http://schemas.microsoft.com/office/drawing/2014/main" id="{89975CBB-7059-40FD-A377-BC11CFBF4A25}"/>
              </a:ext>
            </a:extLst>
          </p:cNvPr>
          <p:cNvPicPr>
            <a:picLocks noChangeAspect="1"/>
          </p:cNvPicPr>
          <p:nvPr/>
        </p:nvPicPr>
        <p:blipFill>
          <a:blip r:embed="rId2"/>
          <a:stretch>
            <a:fillRect/>
          </a:stretch>
        </p:blipFill>
        <p:spPr>
          <a:xfrm>
            <a:off x="2906405" y="1690688"/>
            <a:ext cx="6090432" cy="4791871"/>
          </a:xfrm>
          <a:prstGeom prst="rect">
            <a:avLst/>
          </a:prstGeom>
        </p:spPr>
      </p:pic>
    </p:spTree>
    <p:extLst>
      <p:ext uri="{BB962C8B-B14F-4D97-AF65-F5344CB8AC3E}">
        <p14:creationId xmlns:p14="http://schemas.microsoft.com/office/powerpoint/2010/main" val="64390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90D3-6614-43B2-9182-534767EE2BAC}"/>
              </a:ext>
            </a:extLst>
          </p:cNvPr>
          <p:cNvSpPr>
            <a:spLocks noGrp="1"/>
          </p:cNvSpPr>
          <p:nvPr>
            <p:ph type="title"/>
          </p:nvPr>
        </p:nvSpPr>
        <p:spPr/>
        <p:txBody>
          <a:bodyPr/>
          <a:lstStyle/>
          <a:p>
            <a:pPr algn="ctr"/>
            <a:r>
              <a:rPr lang="en-US" dirty="0"/>
              <a:t>CRA Supported Residential Developments</a:t>
            </a:r>
          </a:p>
        </p:txBody>
      </p:sp>
      <p:graphicFrame>
        <p:nvGraphicFramePr>
          <p:cNvPr id="4" name="Content Placeholder 3">
            <a:extLst>
              <a:ext uri="{FF2B5EF4-FFF2-40B4-BE49-F238E27FC236}">
                <a16:creationId xmlns:a16="http://schemas.microsoft.com/office/drawing/2014/main" id="{467E8C71-8A0E-4F61-9DE7-0AEBCA163AE4}"/>
              </a:ext>
            </a:extLst>
          </p:cNvPr>
          <p:cNvGraphicFramePr>
            <a:graphicFrameLocks noGrp="1"/>
          </p:cNvGraphicFramePr>
          <p:nvPr>
            <p:ph idx="1"/>
            <p:extLst/>
          </p:nvPr>
        </p:nvGraphicFramePr>
        <p:xfrm>
          <a:off x="838200" y="1911686"/>
          <a:ext cx="10515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67E8C71-8A0E-4F61-9DE7-0AEBCA163AE4}"/>
              </a:ext>
            </a:extLst>
          </p:cNvPr>
          <p:cNvGraphicFramePr>
            <a:graphicFrameLocks/>
          </p:cNvGraphicFramePr>
          <p:nvPr>
            <p:extLst>
              <p:ext uri="{D42A27DB-BD31-4B8C-83A1-F6EECF244321}">
                <p14:modId xmlns:p14="http://schemas.microsoft.com/office/powerpoint/2010/main" val="1340864739"/>
              </p:ext>
            </p:extLst>
          </p:nvPr>
        </p:nvGraphicFramePr>
        <p:xfrm>
          <a:off x="2836550" y="1690687"/>
          <a:ext cx="6260951" cy="37492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457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AC2C-D461-41CA-A84E-A2A13B989B32}"/>
              </a:ext>
            </a:extLst>
          </p:cNvPr>
          <p:cNvSpPr>
            <a:spLocks noGrp="1"/>
          </p:cNvSpPr>
          <p:nvPr>
            <p:ph type="title"/>
          </p:nvPr>
        </p:nvSpPr>
        <p:spPr>
          <a:xfrm>
            <a:off x="678761" y="1067600"/>
            <a:ext cx="1744464" cy="498941"/>
          </a:xfrm>
        </p:spPr>
        <p:txBody>
          <a:bodyPr>
            <a:normAutofit fontScale="90000"/>
          </a:bodyPr>
          <a:lstStyle/>
          <a:p>
            <a:r>
              <a:rPr lang="en-US" dirty="0"/>
              <a:t>2006</a:t>
            </a:r>
          </a:p>
        </p:txBody>
      </p:sp>
      <p:pic>
        <p:nvPicPr>
          <p:cNvPr id="4" name="Content Placeholder 3">
            <a:extLst>
              <a:ext uri="{FF2B5EF4-FFF2-40B4-BE49-F238E27FC236}">
                <a16:creationId xmlns:a16="http://schemas.microsoft.com/office/drawing/2014/main" id="{7F5EA189-A555-4871-99EA-426B18FE42CC}"/>
              </a:ext>
            </a:extLst>
          </p:cNvPr>
          <p:cNvPicPr>
            <a:picLocks noGrp="1" noChangeAspect="1"/>
          </p:cNvPicPr>
          <p:nvPr>
            <p:ph idx="1"/>
          </p:nvPr>
        </p:nvPicPr>
        <p:blipFill>
          <a:blip r:embed="rId2"/>
          <a:stretch>
            <a:fillRect/>
          </a:stretch>
        </p:blipFill>
        <p:spPr>
          <a:xfrm>
            <a:off x="2701255" y="1453494"/>
            <a:ext cx="7151410" cy="4428584"/>
          </a:xfrm>
          <a:prstGeom prst="rect">
            <a:avLst/>
          </a:prstGeom>
        </p:spPr>
      </p:pic>
    </p:spTree>
    <p:extLst>
      <p:ext uri="{BB962C8B-B14F-4D97-AF65-F5344CB8AC3E}">
        <p14:creationId xmlns:p14="http://schemas.microsoft.com/office/powerpoint/2010/main" val="41377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66CC-C370-42EF-8DA7-93ED054E8F99}"/>
              </a:ext>
            </a:extLst>
          </p:cNvPr>
          <p:cNvSpPr>
            <a:spLocks noGrp="1"/>
          </p:cNvSpPr>
          <p:nvPr>
            <p:ph type="title"/>
          </p:nvPr>
        </p:nvSpPr>
        <p:spPr>
          <a:xfrm>
            <a:off x="536196" y="1547678"/>
            <a:ext cx="1477161" cy="582831"/>
          </a:xfrm>
        </p:spPr>
        <p:txBody>
          <a:bodyPr>
            <a:normAutofit fontScale="90000"/>
          </a:bodyPr>
          <a:lstStyle/>
          <a:p>
            <a:r>
              <a:rPr lang="en-US" dirty="0"/>
              <a:t>2014</a:t>
            </a:r>
          </a:p>
        </p:txBody>
      </p:sp>
      <p:pic>
        <p:nvPicPr>
          <p:cNvPr id="4" name="Content Placeholder 3">
            <a:extLst>
              <a:ext uri="{FF2B5EF4-FFF2-40B4-BE49-F238E27FC236}">
                <a16:creationId xmlns:a16="http://schemas.microsoft.com/office/drawing/2014/main" id="{F327A61D-9BE5-4FB0-93B8-6C762ACA3909}"/>
              </a:ext>
            </a:extLst>
          </p:cNvPr>
          <p:cNvPicPr>
            <a:picLocks noGrp="1" noChangeAspect="1"/>
          </p:cNvPicPr>
          <p:nvPr>
            <p:ph idx="1"/>
          </p:nvPr>
        </p:nvPicPr>
        <p:blipFill>
          <a:blip r:embed="rId2"/>
          <a:stretch>
            <a:fillRect/>
          </a:stretch>
        </p:blipFill>
        <p:spPr>
          <a:xfrm>
            <a:off x="2659310" y="1547678"/>
            <a:ext cx="7091442" cy="4391448"/>
          </a:xfrm>
          <a:prstGeom prst="rect">
            <a:avLst/>
          </a:prstGeom>
        </p:spPr>
      </p:pic>
    </p:spTree>
    <p:extLst>
      <p:ext uri="{BB962C8B-B14F-4D97-AF65-F5344CB8AC3E}">
        <p14:creationId xmlns:p14="http://schemas.microsoft.com/office/powerpoint/2010/main" val="1497108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2F8923-1865-4525-9D01-5351D4A2C24E}"/>
              </a:ext>
            </a:extLst>
          </p:cNvPr>
          <p:cNvPicPr>
            <a:picLocks noGrp="1" noChangeAspect="1"/>
          </p:cNvPicPr>
          <p:nvPr>
            <p:ph idx="1"/>
          </p:nvPr>
        </p:nvPicPr>
        <p:blipFill>
          <a:blip r:embed="rId2"/>
          <a:stretch>
            <a:fillRect/>
          </a:stretch>
        </p:blipFill>
        <p:spPr>
          <a:xfrm>
            <a:off x="2793534" y="1549567"/>
            <a:ext cx="7038960" cy="4358948"/>
          </a:xfrm>
          <a:prstGeom prst="rect">
            <a:avLst/>
          </a:prstGeom>
        </p:spPr>
      </p:pic>
      <p:sp>
        <p:nvSpPr>
          <p:cNvPr id="3" name="Title 1">
            <a:extLst>
              <a:ext uri="{FF2B5EF4-FFF2-40B4-BE49-F238E27FC236}">
                <a16:creationId xmlns:a16="http://schemas.microsoft.com/office/drawing/2014/main" id="{4CFAB349-B66F-4DC7-93B6-D3988A90555F}"/>
              </a:ext>
            </a:extLst>
          </p:cNvPr>
          <p:cNvSpPr>
            <a:spLocks noGrp="1"/>
          </p:cNvSpPr>
          <p:nvPr>
            <p:ph type="title"/>
          </p:nvPr>
        </p:nvSpPr>
        <p:spPr>
          <a:xfrm>
            <a:off x="536196" y="1547678"/>
            <a:ext cx="1477161" cy="582831"/>
          </a:xfrm>
        </p:spPr>
        <p:txBody>
          <a:bodyPr>
            <a:normAutofit fontScale="90000"/>
          </a:bodyPr>
          <a:lstStyle/>
          <a:p>
            <a:r>
              <a:rPr lang="en-US" dirty="0"/>
              <a:t>2020</a:t>
            </a:r>
          </a:p>
        </p:txBody>
      </p:sp>
    </p:spTree>
    <p:extLst>
      <p:ext uri="{BB962C8B-B14F-4D97-AF65-F5344CB8AC3E}">
        <p14:creationId xmlns:p14="http://schemas.microsoft.com/office/powerpoint/2010/main" val="252808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DF7B-AFC5-43A6-A121-CB2CDB734CC7}"/>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Information Sources</a:t>
            </a:r>
          </a:p>
        </p:txBody>
      </p:sp>
      <p:sp>
        <p:nvSpPr>
          <p:cNvPr id="3" name="Content Placeholder 2">
            <a:extLst>
              <a:ext uri="{FF2B5EF4-FFF2-40B4-BE49-F238E27FC236}">
                <a16:creationId xmlns:a16="http://schemas.microsoft.com/office/drawing/2014/main" id="{59F3C912-26BF-468E-93AB-A5ABF29751BB}"/>
              </a:ext>
            </a:extLst>
          </p:cNvPr>
          <p:cNvSpPr>
            <a:spLocks noGrp="1"/>
          </p:cNvSpPr>
          <p:nvPr>
            <p:ph idx="1"/>
          </p:nvPr>
        </p:nvSpPr>
        <p:spPr>
          <a:xfrm>
            <a:off x="838200" y="1606550"/>
            <a:ext cx="10515600" cy="4351338"/>
          </a:xfrm>
        </p:spPr>
        <p:txBody>
          <a:bodyPr>
            <a:normAutofit fontScale="92500" lnSpcReduction="10000"/>
          </a:bodyPr>
          <a:lstStyle/>
          <a:p>
            <a:pPr lvl="0"/>
            <a:r>
              <a:rPr lang="en-US" dirty="0"/>
              <a:t>Interviews with public officials and selected members of the community.</a:t>
            </a:r>
          </a:p>
          <a:p>
            <a:pPr lvl="0"/>
            <a:r>
              <a:rPr lang="en-US" dirty="0"/>
              <a:t>Interviews with officials of peer communities and Ohio Department of Development.</a:t>
            </a:r>
          </a:p>
          <a:p>
            <a:pPr lvl="0"/>
            <a:r>
              <a:rPr lang="en-US" dirty="0"/>
              <a:t>Public CRA data from Ohio Department of Development.</a:t>
            </a:r>
          </a:p>
          <a:p>
            <a:pPr lvl="0"/>
            <a:r>
              <a:rPr lang="en-US" dirty="0"/>
              <a:t>CRA data for City of Columbiana</a:t>
            </a:r>
          </a:p>
          <a:p>
            <a:pPr lvl="0"/>
            <a:r>
              <a:rPr lang="en-US" dirty="0"/>
              <a:t>CRA data for peer communities</a:t>
            </a:r>
          </a:p>
          <a:p>
            <a:pPr lvl="0"/>
            <a:r>
              <a:rPr lang="en-US" dirty="0"/>
              <a:t>Census data for Columbiana and vicinity</a:t>
            </a:r>
          </a:p>
          <a:p>
            <a:pPr lvl="0"/>
            <a:r>
              <a:rPr lang="en-US" dirty="0"/>
              <a:t>Census data for peer communities</a:t>
            </a:r>
          </a:p>
          <a:p>
            <a:pPr lvl="0"/>
            <a:r>
              <a:rPr lang="en-US" dirty="0"/>
              <a:t>Columbiana Exempted Village School District financial and enrollment data</a:t>
            </a:r>
          </a:p>
          <a:p>
            <a:pPr lvl="0"/>
            <a:r>
              <a:rPr lang="en-US" dirty="0"/>
              <a:t>Property tax and income tax data from state and local public sources</a:t>
            </a:r>
          </a:p>
          <a:p>
            <a:endParaRPr lang="en-US" dirty="0"/>
          </a:p>
          <a:p>
            <a:endParaRPr lang="en-US" dirty="0"/>
          </a:p>
        </p:txBody>
      </p:sp>
    </p:spTree>
    <p:extLst>
      <p:ext uri="{BB962C8B-B14F-4D97-AF65-F5344CB8AC3E}">
        <p14:creationId xmlns:p14="http://schemas.microsoft.com/office/powerpoint/2010/main" val="227262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414EEC-2EE9-4545-BA6A-C89FC6FEE72F}"/>
              </a:ext>
            </a:extLst>
          </p:cNvPr>
          <p:cNvPicPr>
            <a:picLocks noGrp="1" noChangeAspect="1"/>
          </p:cNvPicPr>
          <p:nvPr>
            <p:ph idx="1"/>
          </p:nvPr>
        </p:nvPicPr>
        <p:blipFill rotWithShape="1">
          <a:blip r:embed="rId2"/>
          <a:srcRect l="18312" r="20184"/>
          <a:stretch/>
        </p:blipFill>
        <p:spPr>
          <a:xfrm>
            <a:off x="522973" y="1549666"/>
            <a:ext cx="4759443" cy="4792035"/>
          </a:xfrm>
          <a:prstGeom prst="rect">
            <a:avLst/>
          </a:prstGeom>
        </p:spPr>
      </p:pic>
      <p:pic>
        <p:nvPicPr>
          <p:cNvPr id="5" name="Picture 4">
            <a:extLst>
              <a:ext uri="{FF2B5EF4-FFF2-40B4-BE49-F238E27FC236}">
                <a16:creationId xmlns:a16="http://schemas.microsoft.com/office/drawing/2014/main" id="{D99F82EF-D449-455A-AD22-6C2B65792B08}"/>
              </a:ext>
            </a:extLst>
          </p:cNvPr>
          <p:cNvPicPr>
            <a:picLocks noChangeAspect="1"/>
          </p:cNvPicPr>
          <p:nvPr/>
        </p:nvPicPr>
        <p:blipFill rotWithShape="1">
          <a:blip r:embed="rId3"/>
          <a:srcRect l="9817" r="15698" b="5324"/>
          <a:stretch/>
        </p:blipFill>
        <p:spPr>
          <a:xfrm>
            <a:off x="5659654" y="1549667"/>
            <a:ext cx="6087579" cy="4791684"/>
          </a:xfrm>
          <a:prstGeom prst="rect">
            <a:avLst/>
          </a:prstGeom>
        </p:spPr>
      </p:pic>
      <p:sp>
        <p:nvSpPr>
          <p:cNvPr id="6" name="Title 1">
            <a:extLst>
              <a:ext uri="{FF2B5EF4-FFF2-40B4-BE49-F238E27FC236}">
                <a16:creationId xmlns:a16="http://schemas.microsoft.com/office/drawing/2014/main" id="{8797D92D-3C7D-4873-AC11-0D15CFDD568A}"/>
              </a:ext>
            </a:extLst>
          </p:cNvPr>
          <p:cNvSpPr>
            <a:spLocks noGrp="1"/>
          </p:cNvSpPr>
          <p:nvPr>
            <p:ph type="title"/>
          </p:nvPr>
        </p:nvSpPr>
        <p:spPr>
          <a:xfrm>
            <a:off x="2364996" y="578128"/>
            <a:ext cx="1477161" cy="582831"/>
          </a:xfrm>
        </p:spPr>
        <p:txBody>
          <a:bodyPr>
            <a:normAutofit fontScale="90000"/>
          </a:bodyPr>
          <a:lstStyle/>
          <a:p>
            <a:r>
              <a:rPr lang="en-US" dirty="0"/>
              <a:t>2014</a:t>
            </a:r>
          </a:p>
        </p:txBody>
      </p:sp>
      <p:sp>
        <p:nvSpPr>
          <p:cNvPr id="7" name="Title 1">
            <a:extLst>
              <a:ext uri="{FF2B5EF4-FFF2-40B4-BE49-F238E27FC236}">
                <a16:creationId xmlns:a16="http://schemas.microsoft.com/office/drawing/2014/main" id="{8B715EB9-05DC-4221-97AE-64E0F774CDB1}"/>
              </a:ext>
            </a:extLst>
          </p:cNvPr>
          <p:cNvSpPr txBox="1">
            <a:spLocks/>
          </p:cNvSpPr>
          <p:nvPr/>
        </p:nvSpPr>
        <p:spPr>
          <a:xfrm>
            <a:off x="7964862" y="608960"/>
            <a:ext cx="1477161" cy="58283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2021</a:t>
            </a:r>
          </a:p>
        </p:txBody>
      </p:sp>
    </p:spTree>
    <p:extLst>
      <p:ext uri="{BB962C8B-B14F-4D97-AF65-F5344CB8AC3E}">
        <p14:creationId xmlns:p14="http://schemas.microsoft.com/office/powerpoint/2010/main" val="37622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2590-4DFC-4BD6-B8BC-9E8DB8F3FFB6}"/>
              </a:ext>
            </a:extLst>
          </p:cNvPr>
          <p:cNvSpPr>
            <a:spLocks noGrp="1"/>
          </p:cNvSpPr>
          <p:nvPr>
            <p:ph type="title"/>
          </p:nvPr>
        </p:nvSpPr>
        <p:spPr>
          <a:xfrm>
            <a:off x="838200" y="365125"/>
            <a:ext cx="11049000" cy="1325563"/>
          </a:xfrm>
        </p:spPr>
        <p:txBody>
          <a:bodyPr>
            <a:normAutofit/>
          </a:bodyPr>
          <a:lstStyle/>
          <a:p>
            <a:pPr algn="ctr"/>
            <a:r>
              <a:rPr lang="en-US" sz="3600" dirty="0">
                <a:latin typeface="Arial" panose="020B0604020202020204" pitchFamily="34" charset="0"/>
                <a:cs typeface="Arial" panose="020B0604020202020204" pitchFamily="34" charset="0"/>
              </a:rPr>
              <a:t>Columbiana Family Income and Housing Value, 2015-2020</a:t>
            </a:r>
          </a:p>
        </p:txBody>
      </p:sp>
      <p:graphicFrame>
        <p:nvGraphicFramePr>
          <p:cNvPr id="4" name="Content Placeholder 3">
            <a:extLst>
              <a:ext uri="{FF2B5EF4-FFF2-40B4-BE49-F238E27FC236}">
                <a16:creationId xmlns:a16="http://schemas.microsoft.com/office/drawing/2014/main" id="{5ACA580E-CCFF-43E5-8B68-5FABF0FF494F}"/>
              </a:ext>
            </a:extLst>
          </p:cNvPr>
          <p:cNvGraphicFramePr>
            <a:graphicFrameLocks noGrp="1"/>
          </p:cNvGraphicFramePr>
          <p:nvPr>
            <p:ph idx="1"/>
            <p:extLst/>
          </p:nvPr>
        </p:nvGraphicFramePr>
        <p:xfrm>
          <a:off x="1154214" y="2504465"/>
          <a:ext cx="4500799" cy="2719290"/>
        </p:xfrm>
        <a:graphic>
          <a:graphicData uri="http://schemas.openxmlformats.org/drawingml/2006/table">
            <a:tbl>
              <a:tblPr>
                <a:tableStyleId>{5C22544A-7EE6-4342-B048-85BDC9FD1C3A}</a:tableStyleId>
              </a:tblPr>
              <a:tblGrid>
                <a:gridCol w="2075436">
                  <a:extLst>
                    <a:ext uri="{9D8B030D-6E8A-4147-A177-3AD203B41FA5}">
                      <a16:colId xmlns:a16="http://schemas.microsoft.com/office/drawing/2014/main" val="1447741531"/>
                    </a:ext>
                  </a:extLst>
                </a:gridCol>
                <a:gridCol w="687790">
                  <a:extLst>
                    <a:ext uri="{9D8B030D-6E8A-4147-A177-3AD203B41FA5}">
                      <a16:colId xmlns:a16="http://schemas.microsoft.com/office/drawing/2014/main" val="2111061349"/>
                    </a:ext>
                  </a:extLst>
                </a:gridCol>
                <a:gridCol w="579191">
                  <a:extLst>
                    <a:ext uri="{9D8B030D-6E8A-4147-A177-3AD203B41FA5}">
                      <a16:colId xmlns:a16="http://schemas.microsoft.com/office/drawing/2014/main" val="3532603638"/>
                    </a:ext>
                  </a:extLst>
                </a:gridCol>
                <a:gridCol w="579191">
                  <a:extLst>
                    <a:ext uri="{9D8B030D-6E8A-4147-A177-3AD203B41FA5}">
                      <a16:colId xmlns:a16="http://schemas.microsoft.com/office/drawing/2014/main" val="297429188"/>
                    </a:ext>
                  </a:extLst>
                </a:gridCol>
                <a:gridCol w="579191">
                  <a:extLst>
                    <a:ext uri="{9D8B030D-6E8A-4147-A177-3AD203B41FA5}">
                      <a16:colId xmlns:a16="http://schemas.microsoft.com/office/drawing/2014/main" val="793727477"/>
                    </a:ext>
                  </a:extLst>
                </a:gridCol>
              </a:tblGrid>
              <a:tr h="19423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520776"/>
                  </a:ext>
                </a:extLst>
              </a:tr>
              <a:tr h="194235">
                <a:tc>
                  <a:txBody>
                    <a:bodyPr/>
                    <a:lstStyle/>
                    <a:p>
                      <a:pPr algn="l" fontAlgn="b"/>
                      <a:r>
                        <a:rPr lang="en-US" sz="1100" u="none" strike="noStrike">
                          <a:effectLst/>
                        </a:rPr>
                        <a:t>Families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1,790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6331540"/>
                  </a:ext>
                </a:extLst>
              </a:tr>
              <a:tr h="194235">
                <a:tc>
                  <a:txBody>
                    <a:bodyPr/>
                    <a:lstStyle/>
                    <a:p>
                      <a:pPr algn="l" fontAlgn="b"/>
                      <a:r>
                        <a:rPr lang="en-US" sz="1100" u="none" strike="noStrike">
                          <a:effectLst/>
                        </a:rPr>
                        <a:t>Less than $10,000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82338047"/>
                  </a:ext>
                </a:extLst>
              </a:tr>
              <a:tr h="194235">
                <a:tc>
                  <a:txBody>
                    <a:bodyPr/>
                    <a:lstStyle/>
                    <a:p>
                      <a:pPr algn="l" fontAlgn="b"/>
                      <a:r>
                        <a:rPr lang="en-US" sz="1100" u="none" strike="noStrike">
                          <a:effectLst/>
                        </a:rPr>
                        <a:t>$10,000 to $14,999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41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70255209"/>
                  </a:ext>
                </a:extLst>
              </a:tr>
              <a:tr h="194235">
                <a:tc>
                  <a:txBody>
                    <a:bodyPr/>
                    <a:lstStyle/>
                    <a:p>
                      <a:pPr algn="l" fontAlgn="b"/>
                      <a:r>
                        <a:rPr lang="en-US" sz="1100" u="none" strike="noStrike">
                          <a:effectLst/>
                        </a:rPr>
                        <a:t>$15,000 to $24,999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149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8.3%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218011"/>
                  </a:ext>
                </a:extLst>
              </a:tr>
              <a:tr h="194235">
                <a:tc>
                  <a:txBody>
                    <a:bodyPr/>
                    <a:lstStyle/>
                    <a:p>
                      <a:pPr algn="l" fontAlgn="b"/>
                      <a:r>
                        <a:rPr lang="en-US" sz="1100" u="none" strike="noStrike">
                          <a:effectLst/>
                        </a:rPr>
                        <a:t>$25,000 to $34,999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242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7463398"/>
                  </a:ext>
                </a:extLst>
              </a:tr>
              <a:tr h="194235">
                <a:tc>
                  <a:txBody>
                    <a:bodyPr/>
                    <a:lstStyle/>
                    <a:p>
                      <a:pPr algn="l" fontAlgn="b"/>
                      <a:r>
                        <a:rPr lang="en-US" sz="1100" u="none" strike="noStrike">
                          <a:effectLst/>
                        </a:rPr>
                        <a:t>$35,000 to $49,999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189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27979763"/>
                  </a:ext>
                </a:extLst>
              </a:tr>
              <a:tr h="194235">
                <a:tc>
                  <a:txBody>
                    <a:bodyPr/>
                    <a:lstStyle/>
                    <a:p>
                      <a:pPr algn="l" fontAlgn="b"/>
                      <a:r>
                        <a:rPr lang="en-US" sz="1100" u="none" strike="noStrike">
                          <a:effectLst/>
                        </a:rPr>
                        <a:t>$50,000 to $74,999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480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16.70%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6013612"/>
                  </a:ext>
                </a:extLst>
              </a:tr>
              <a:tr h="194235">
                <a:tc>
                  <a:txBody>
                    <a:bodyPr/>
                    <a:lstStyle/>
                    <a:p>
                      <a:pPr algn="l" fontAlgn="b"/>
                      <a:r>
                        <a:rPr lang="en-US" sz="1100" u="none" strike="noStrike">
                          <a:effectLst/>
                        </a:rPr>
                        <a:t>$75,000 to $99,999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20.90%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4389200"/>
                  </a:ext>
                </a:extLst>
              </a:tr>
              <a:tr h="194235">
                <a:tc>
                  <a:txBody>
                    <a:bodyPr/>
                    <a:lstStyle/>
                    <a:p>
                      <a:pPr algn="l" fontAlgn="b"/>
                      <a:r>
                        <a:rPr lang="en-US" sz="1100" u="none" strike="noStrike">
                          <a:effectLst/>
                        </a:rPr>
                        <a:t>$100,000 to $149,999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16.2%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4107427"/>
                  </a:ext>
                </a:extLst>
              </a:tr>
              <a:tr h="194235">
                <a:tc>
                  <a:txBody>
                    <a:bodyPr/>
                    <a:lstStyle/>
                    <a:p>
                      <a:pPr algn="l" fontAlgn="b"/>
                      <a:r>
                        <a:rPr lang="en-US" sz="1100" u="none" strike="noStrike">
                          <a:effectLst/>
                        </a:rPr>
                        <a:t>$150,000 to $199,999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374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22.30%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729739"/>
                  </a:ext>
                </a:extLst>
              </a:tr>
              <a:tr h="194235">
                <a:tc>
                  <a:txBody>
                    <a:bodyPr/>
                    <a:lstStyle/>
                    <a:p>
                      <a:pPr algn="l" fontAlgn="b"/>
                      <a:r>
                        <a:rPr lang="en-US" sz="1100" u="none" strike="noStrike">
                          <a:effectLst/>
                        </a:rPr>
                        <a:t>$200,000 or more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65704740"/>
                  </a:ext>
                </a:extLst>
              </a:tr>
              <a:tr h="194235">
                <a:tc>
                  <a:txBody>
                    <a:bodyPr/>
                    <a:lstStyle/>
                    <a:p>
                      <a:pPr algn="l" fontAlgn="b"/>
                      <a:r>
                        <a:rPr lang="en-US" sz="1100" u="none" strike="noStrike">
                          <a:effectLst/>
                        </a:rPr>
                        <a:t>Median family income (dollars)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$61,601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$81,131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6895418"/>
                  </a:ext>
                </a:extLst>
              </a:tr>
              <a:tr h="194235">
                <a:tc>
                  <a:txBody>
                    <a:bodyPr/>
                    <a:lstStyle/>
                    <a:p>
                      <a:pPr algn="l" fontAlgn="b"/>
                      <a:r>
                        <a:rPr lang="en-US" sz="1100" u="none" strike="noStrike">
                          <a:effectLst/>
                        </a:rPr>
                        <a:t>Mean family income (dollars)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$69,825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$95,055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5429596"/>
                  </a:ext>
                </a:extLst>
              </a:tr>
            </a:tbl>
          </a:graphicData>
        </a:graphic>
      </p:graphicFrame>
      <p:graphicFrame>
        <p:nvGraphicFramePr>
          <p:cNvPr id="6" name="Table 5">
            <a:extLst>
              <a:ext uri="{FF2B5EF4-FFF2-40B4-BE49-F238E27FC236}">
                <a16:creationId xmlns:a16="http://schemas.microsoft.com/office/drawing/2014/main" id="{676FA4E1-D373-46E0-9A60-784805FB063D}"/>
              </a:ext>
            </a:extLst>
          </p:cNvPr>
          <p:cNvGraphicFramePr>
            <a:graphicFrameLocks noGrp="1"/>
          </p:cNvGraphicFramePr>
          <p:nvPr>
            <p:extLst/>
          </p:nvPr>
        </p:nvGraphicFramePr>
        <p:xfrm>
          <a:off x="6770451" y="2504465"/>
          <a:ext cx="4367719" cy="2638119"/>
        </p:xfrm>
        <a:graphic>
          <a:graphicData uri="http://schemas.openxmlformats.org/drawingml/2006/table">
            <a:tbl>
              <a:tblPr>
                <a:tableStyleId>{5C22544A-7EE6-4342-B048-85BDC9FD1C3A}</a:tableStyleId>
              </a:tblPr>
              <a:tblGrid>
                <a:gridCol w="1688479">
                  <a:extLst>
                    <a:ext uri="{9D8B030D-6E8A-4147-A177-3AD203B41FA5}">
                      <a16:colId xmlns:a16="http://schemas.microsoft.com/office/drawing/2014/main" val="654555699"/>
                    </a:ext>
                  </a:extLst>
                </a:gridCol>
                <a:gridCol w="669810">
                  <a:extLst>
                    <a:ext uri="{9D8B030D-6E8A-4147-A177-3AD203B41FA5}">
                      <a16:colId xmlns:a16="http://schemas.microsoft.com/office/drawing/2014/main" val="1444744152"/>
                    </a:ext>
                  </a:extLst>
                </a:gridCol>
                <a:gridCol w="669810">
                  <a:extLst>
                    <a:ext uri="{9D8B030D-6E8A-4147-A177-3AD203B41FA5}">
                      <a16:colId xmlns:a16="http://schemas.microsoft.com/office/drawing/2014/main" val="3431974544"/>
                    </a:ext>
                  </a:extLst>
                </a:gridCol>
                <a:gridCol w="669810">
                  <a:extLst>
                    <a:ext uri="{9D8B030D-6E8A-4147-A177-3AD203B41FA5}">
                      <a16:colId xmlns:a16="http://schemas.microsoft.com/office/drawing/2014/main" val="2960807372"/>
                    </a:ext>
                  </a:extLst>
                </a:gridCol>
                <a:gridCol w="669810">
                  <a:extLst>
                    <a:ext uri="{9D8B030D-6E8A-4147-A177-3AD203B41FA5}">
                      <a16:colId xmlns:a16="http://schemas.microsoft.com/office/drawing/2014/main" val="572213988"/>
                    </a:ext>
                  </a:extLst>
                </a:gridCol>
              </a:tblGrid>
              <a:tr h="239829">
                <a:tc>
                  <a:txBody>
                    <a:bodyPr/>
                    <a:lstStyle/>
                    <a:p>
                      <a:pPr algn="l" fontAlgn="b"/>
                      <a:r>
                        <a:rPr lang="en-US" sz="1100" u="none" strike="noStrike" dirty="0">
                          <a:effectLst/>
                        </a:rPr>
                        <a:t>VALUE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3545801"/>
                  </a:ext>
                </a:extLst>
              </a:tr>
              <a:tr h="239829">
                <a:tc>
                  <a:txBody>
                    <a:bodyPr/>
                    <a:lstStyle/>
                    <a:p>
                      <a:pPr algn="l" fontAlgn="b"/>
                      <a:r>
                        <a:rPr lang="en-US" sz="1100" u="none" strike="noStrike" dirty="0">
                          <a:effectLst/>
                        </a:rPr>
                        <a:t>Owner-occupied units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1,950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1,950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2,077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2,077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0771349"/>
                  </a:ext>
                </a:extLst>
              </a:tr>
              <a:tr h="239829">
                <a:tc>
                  <a:txBody>
                    <a:bodyPr/>
                    <a:lstStyle/>
                    <a:p>
                      <a:pPr algn="l" fontAlgn="b"/>
                      <a:r>
                        <a:rPr lang="en-US" sz="1100" u="none" strike="noStrike" dirty="0">
                          <a:effectLst/>
                        </a:rPr>
                        <a:t>Less than $50,000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8.80%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6735978"/>
                  </a:ext>
                </a:extLst>
              </a:tr>
              <a:tr h="239829">
                <a:tc>
                  <a:txBody>
                    <a:bodyPr/>
                    <a:lstStyle/>
                    <a:p>
                      <a:pPr algn="l" fontAlgn="b"/>
                      <a:r>
                        <a:rPr lang="en-US" sz="1100" u="none" strike="noStrike" dirty="0">
                          <a:effectLst/>
                        </a:rPr>
                        <a:t>$50,000 to $99,999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19.7%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23960186"/>
                  </a:ext>
                </a:extLst>
              </a:tr>
              <a:tr h="239829">
                <a:tc>
                  <a:txBody>
                    <a:bodyPr/>
                    <a:lstStyle/>
                    <a:p>
                      <a:pPr algn="l" fontAlgn="b"/>
                      <a:r>
                        <a:rPr lang="en-US" sz="1100" u="none" strike="noStrike" dirty="0">
                          <a:effectLst/>
                        </a:rPr>
                        <a:t>$100,000 to $149,999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523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26.8%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8555713"/>
                  </a:ext>
                </a:extLst>
              </a:tr>
              <a:tr h="239829">
                <a:tc>
                  <a:txBody>
                    <a:bodyPr/>
                    <a:lstStyle/>
                    <a:p>
                      <a:pPr algn="l" fontAlgn="b"/>
                      <a:r>
                        <a:rPr lang="en-US" sz="1100" u="none" strike="noStrike" dirty="0">
                          <a:effectLst/>
                        </a:rPr>
                        <a:t>$150,000 to $199,999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22.3%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18.50%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8778914"/>
                  </a:ext>
                </a:extLst>
              </a:tr>
              <a:tr h="239829">
                <a:tc>
                  <a:txBody>
                    <a:bodyPr/>
                    <a:lstStyle/>
                    <a:p>
                      <a:pPr algn="l" fontAlgn="b"/>
                      <a:r>
                        <a:rPr lang="en-US" sz="1100" u="none" strike="noStrike" dirty="0">
                          <a:effectLst/>
                        </a:rPr>
                        <a:t>$200,000 to $299,999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257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3966575"/>
                  </a:ext>
                </a:extLst>
              </a:tr>
              <a:tr h="239829">
                <a:tc>
                  <a:txBody>
                    <a:bodyPr/>
                    <a:lstStyle/>
                    <a:p>
                      <a:pPr algn="l" fontAlgn="b"/>
                      <a:r>
                        <a:rPr lang="en-US" sz="1100" u="none" strike="noStrike" dirty="0">
                          <a:effectLst/>
                        </a:rPr>
                        <a:t>$300,000 to $499,999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5.3%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2803747"/>
                  </a:ext>
                </a:extLst>
              </a:tr>
              <a:tr h="239829">
                <a:tc>
                  <a:txBody>
                    <a:bodyPr/>
                    <a:lstStyle/>
                    <a:p>
                      <a:pPr algn="l" fontAlgn="b"/>
                      <a:r>
                        <a:rPr lang="en-US" sz="1100" u="none" strike="noStrike" dirty="0">
                          <a:effectLst/>
                        </a:rPr>
                        <a:t>$500,000 to $999,999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1282536"/>
                  </a:ext>
                </a:extLst>
              </a:tr>
              <a:tr h="239829">
                <a:tc>
                  <a:txBody>
                    <a:bodyPr/>
                    <a:lstStyle/>
                    <a:p>
                      <a:pPr algn="l" fontAlgn="b"/>
                      <a:r>
                        <a:rPr lang="en-US" sz="1100" u="none" strike="noStrike" dirty="0">
                          <a:effectLst/>
                        </a:rPr>
                        <a:t>$1,000,000 or more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3027632"/>
                  </a:ext>
                </a:extLst>
              </a:tr>
              <a:tr h="239829">
                <a:tc>
                  <a:txBody>
                    <a:bodyPr/>
                    <a:lstStyle/>
                    <a:p>
                      <a:pPr algn="l" fontAlgn="b"/>
                      <a:r>
                        <a:rPr lang="en-US" sz="1100" u="none" strike="noStrike" dirty="0">
                          <a:effectLst/>
                        </a:rPr>
                        <a:t>Median (dollars)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$132,200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$156,300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4617630"/>
                  </a:ext>
                </a:extLst>
              </a:tr>
            </a:tbl>
          </a:graphicData>
        </a:graphic>
      </p:graphicFrame>
    </p:spTree>
    <p:extLst>
      <p:ext uri="{BB962C8B-B14F-4D97-AF65-F5344CB8AC3E}">
        <p14:creationId xmlns:p14="http://schemas.microsoft.com/office/powerpoint/2010/main" val="67832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351B9AC-2F83-4497-BCAA-C99FBCD6CC3C}"/>
              </a:ext>
            </a:extLst>
          </p:cNvPr>
          <p:cNvGraphicFramePr>
            <a:graphicFrameLocks noGrp="1"/>
          </p:cNvGraphicFramePr>
          <p:nvPr>
            <p:extLst>
              <p:ext uri="{D42A27DB-BD31-4B8C-83A1-F6EECF244321}">
                <p14:modId xmlns:p14="http://schemas.microsoft.com/office/powerpoint/2010/main" val="710803632"/>
              </p:ext>
            </p:extLst>
          </p:nvPr>
        </p:nvGraphicFramePr>
        <p:xfrm>
          <a:off x="755009" y="2023556"/>
          <a:ext cx="4630723" cy="1200500"/>
        </p:xfrm>
        <a:graphic>
          <a:graphicData uri="http://schemas.openxmlformats.org/drawingml/2006/table">
            <a:tbl>
              <a:tblPr>
                <a:tableStyleId>{5C22544A-7EE6-4342-B048-85BDC9FD1C3A}</a:tableStyleId>
              </a:tblPr>
              <a:tblGrid>
                <a:gridCol w="1699629">
                  <a:extLst>
                    <a:ext uri="{9D8B030D-6E8A-4147-A177-3AD203B41FA5}">
                      <a16:colId xmlns:a16="http://schemas.microsoft.com/office/drawing/2014/main" val="2638765818"/>
                    </a:ext>
                  </a:extLst>
                </a:gridCol>
                <a:gridCol w="696498">
                  <a:extLst>
                    <a:ext uri="{9D8B030D-6E8A-4147-A177-3AD203B41FA5}">
                      <a16:colId xmlns:a16="http://schemas.microsoft.com/office/drawing/2014/main" val="3035016582"/>
                    </a:ext>
                  </a:extLst>
                </a:gridCol>
                <a:gridCol w="696498">
                  <a:extLst>
                    <a:ext uri="{9D8B030D-6E8A-4147-A177-3AD203B41FA5}">
                      <a16:colId xmlns:a16="http://schemas.microsoft.com/office/drawing/2014/main" val="692737969"/>
                    </a:ext>
                  </a:extLst>
                </a:gridCol>
                <a:gridCol w="769049">
                  <a:extLst>
                    <a:ext uri="{9D8B030D-6E8A-4147-A177-3AD203B41FA5}">
                      <a16:colId xmlns:a16="http://schemas.microsoft.com/office/drawing/2014/main" val="260497409"/>
                    </a:ext>
                  </a:extLst>
                </a:gridCol>
                <a:gridCol w="769049">
                  <a:extLst>
                    <a:ext uri="{9D8B030D-6E8A-4147-A177-3AD203B41FA5}">
                      <a16:colId xmlns:a16="http://schemas.microsoft.com/office/drawing/2014/main" val="1286186250"/>
                    </a:ext>
                  </a:extLst>
                </a:gridCol>
              </a:tblGrid>
              <a:tr h="240100">
                <a:tc>
                  <a:txBody>
                    <a:bodyPr/>
                    <a:lstStyle/>
                    <a:p>
                      <a:pPr algn="l" fontAlgn="b"/>
                      <a:r>
                        <a:rPr lang="en-US" sz="1100" u="none" strike="noStrike">
                          <a:effectLst/>
                        </a:rPr>
                        <a:t>Median Family Income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2015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Change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9140662"/>
                  </a:ext>
                </a:extLst>
              </a:tr>
              <a:tr h="240100">
                <a:tc>
                  <a:txBody>
                    <a:bodyPr/>
                    <a:lstStyle/>
                    <a:p>
                      <a:pPr algn="l" fontAlgn="b"/>
                      <a:r>
                        <a:rPr lang="en-US" sz="1100" u="none" strike="noStrike">
                          <a:effectLst/>
                        </a:rPr>
                        <a:t>Columbiana City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$61,601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$81,131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$19,530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6551474"/>
                  </a:ext>
                </a:extLst>
              </a:tr>
              <a:tr h="240100">
                <a:tc>
                  <a:txBody>
                    <a:bodyPr/>
                    <a:lstStyle/>
                    <a:p>
                      <a:pPr algn="l" fontAlgn="b"/>
                      <a:r>
                        <a:rPr lang="en-US" sz="1100" u="none" strike="noStrike">
                          <a:effectLst/>
                        </a:rPr>
                        <a:t>Columbiana County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$55,820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$65,673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$9,853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7916646"/>
                  </a:ext>
                </a:extLst>
              </a:tr>
              <a:tr h="240100">
                <a:tc>
                  <a:txBody>
                    <a:bodyPr/>
                    <a:lstStyle/>
                    <a:p>
                      <a:pPr algn="l" fontAlgn="b"/>
                      <a:r>
                        <a:rPr lang="en-US" sz="1100" u="none" strike="noStrike">
                          <a:effectLst/>
                        </a:rPr>
                        <a:t>East Liverpool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$39,828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$41,323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$1,495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475671"/>
                  </a:ext>
                </a:extLst>
              </a:tr>
              <a:tr h="240100">
                <a:tc>
                  <a:txBody>
                    <a:bodyPr/>
                    <a:lstStyle/>
                    <a:p>
                      <a:pPr algn="l" fontAlgn="b"/>
                      <a:r>
                        <a:rPr lang="en-US" sz="1100" u="none" strike="noStrike">
                          <a:effectLst/>
                        </a:rPr>
                        <a:t>Salem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$50,518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$58,524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7939117"/>
                  </a:ext>
                </a:extLst>
              </a:tr>
            </a:tbl>
          </a:graphicData>
        </a:graphic>
      </p:graphicFrame>
      <p:graphicFrame>
        <p:nvGraphicFramePr>
          <p:cNvPr id="9" name="Table 8">
            <a:extLst>
              <a:ext uri="{FF2B5EF4-FFF2-40B4-BE49-F238E27FC236}">
                <a16:creationId xmlns:a16="http://schemas.microsoft.com/office/drawing/2014/main" id="{DB09335B-4DEE-423A-AF74-1CB01E104378}"/>
              </a:ext>
            </a:extLst>
          </p:cNvPr>
          <p:cNvGraphicFramePr>
            <a:graphicFrameLocks noGrp="1"/>
          </p:cNvGraphicFramePr>
          <p:nvPr>
            <p:extLst>
              <p:ext uri="{D42A27DB-BD31-4B8C-83A1-F6EECF244321}">
                <p14:modId xmlns:p14="http://schemas.microsoft.com/office/powerpoint/2010/main" val="276069628"/>
              </p:ext>
            </p:extLst>
          </p:nvPr>
        </p:nvGraphicFramePr>
        <p:xfrm>
          <a:off x="6096000" y="2023556"/>
          <a:ext cx="4994244" cy="1200500"/>
        </p:xfrm>
        <a:graphic>
          <a:graphicData uri="http://schemas.openxmlformats.org/drawingml/2006/table">
            <a:tbl>
              <a:tblPr>
                <a:tableStyleId>{5C22544A-7EE6-4342-B048-85BDC9FD1C3A}</a:tableStyleId>
              </a:tblPr>
              <a:tblGrid>
                <a:gridCol w="1821800">
                  <a:extLst>
                    <a:ext uri="{9D8B030D-6E8A-4147-A177-3AD203B41FA5}">
                      <a16:colId xmlns:a16="http://schemas.microsoft.com/office/drawing/2014/main" val="3120162827"/>
                    </a:ext>
                  </a:extLst>
                </a:gridCol>
                <a:gridCol w="753848">
                  <a:extLst>
                    <a:ext uri="{9D8B030D-6E8A-4147-A177-3AD203B41FA5}">
                      <a16:colId xmlns:a16="http://schemas.microsoft.com/office/drawing/2014/main" val="3297290504"/>
                    </a:ext>
                  </a:extLst>
                </a:gridCol>
                <a:gridCol w="753848">
                  <a:extLst>
                    <a:ext uri="{9D8B030D-6E8A-4147-A177-3AD203B41FA5}">
                      <a16:colId xmlns:a16="http://schemas.microsoft.com/office/drawing/2014/main" val="4126492158"/>
                    </a:ext>
                  </a:extLst>
                </a:gridCol>
                <a:gridCol w="832374">
                  <a:extLst>
                    <a:ext uri="{9D8B030D-6E8A-4147-A177-3AD203B41FA5}">
                      <a16:colId xmlns:a16="http://schemas.microsoft.com/office/drawing/2014/main" val="2985565499"/>
                    </a:ext>
                  </a:extLst>
                </a:gridCol>
                <a:gridCol w="832374">
                  <a:extLst>
                    <a:ext uri="{9D8B030D-6E8A-4147-A177-3AD203B41FA5}">
                      <a16:colId xmlns:a16="http://schemas.microsoft.com/office/drawing/2014/main" val="350749084"/>
                    </a:ext>
                  </a:extLst>
                </a:gridCol>
              </a:tblGrid>
              <a:tr h="240100">
                <a:tc>
                  <a:txBody>
                    <a:bodyPr/>
                    <a:lstStyle/>
                    <a:p>
                      <a:pPr algn="l" fontAlgn="b"/>
                      <a:r>
                        <a:rPr lang="en-US" sz="1100" u="none" strike="noStrike" dirty="0">
                          <a:effectLst/>
                        </a:rPr>
                        <a:t>Median Home Value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Change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6553824"/>
                  </a:ext>
                </a:extLst>
              </a:tr>
              <a:tr h="240100">
                <a:tc>
                  <a:txBody>
                    <a:bodyPr/>
                    <a:lstStyle/>
                    <a:p>
                      <a:pPr algn="l" fontAlgn="b"/>
                      <a:r>
                        <a:rPr lang="en-US" sz="1100" u="none" strike="noStrike">
                          <a:effectLst/>
                        </a:rPr>
                        <a:t>Columbiana City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$132,200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$156,300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1423872"/>
                  </a:ext>
                </a:extLst>
              </a:tr>
              <a:tr h="240100">
                <a:tc>
                  <a:txBody>
                    <a:bodyPr/>
                    <a:lstStyle/>
                    <a:p>
                      <a:pPr algn="l" fontAlgn="b"/>
                      <a:r>
                        <a:rPr lang="en-US" sz="1100" u="none" strike="noStrike">
                          <a:effectLst/>
                        </a:rPr>
                        <a:t>Columbiana County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$101,100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$105,500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2422491"/>
                  </a:ext>
                </a:extLst>
              </a:tr>
              <a:tr h="240100">
                <a:tc>
                  <a:txBody>
                    <a:bodyPr/>
                    <a:lstStyle/>
                    <a:p>
                      <a:pPr algn="l" fontAlgn="b"/>
                      <a:r>
                        <a:rPr lang="en-US" sz="1100" u="none" strike="noStrike">
                          <a:effectLst/>
                        </a:rPr>
                        <a:t>East Liverpool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$56,300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$61,900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9537824"/>
                  </a:ext>
                </a:extLst>
              </a:tr>
              <a:tr h="240100">
                <a:tc>
                  <a:txBody>
                    <a:bodyPr/>
                    <a:lstStyle/>
                    <a:p>
                      <a:pPr algn="l" fontAlgn="b"/>
                      <a:r>
                        <a:rPr lang="en-US" sz="1100" u="none" strike="noStrike">
                          <a:effectLst/>
                        </a:rPr>
                        <a:t>Salem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$91,100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$92,000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1616207"/>
                  </a:ext>
                </a:extLst>
              </a:tr>
            </a:tbl>
          </a:graphicData>
        </a:graphic>
      </p:graphicFrame>
      <p:graphicFrame>
        <p:nvGraphicFramePr>
          <p:cNvPr id="12" name="Table 11">
            <a:extLst>
              <a:ext uri="{FF2B5EF4-FFF2-40B4-BE49-F238E27FC236}">
                <a16:creationId xmlns:a16="http://schemas.microsoft.com/office/drawing/2014/main" id="{C78B576B-6B01-4C17-A6DE-4A3A4D891604}"/>
              </a:ext>
            </a:extLst>
          </p:cNvPr>
          <p:cNvGraphicFramePr>
            <a:graphicFrameLocks noGrp="1"/>
          </p:cNvGraphicFramePr>
          <p:nvPr>
            <p:extLst/>
          </p:nvPr>
        </p:nvGraphicFramePr>
        <p:xfrm>
          <a:off x="771436" y="3955329"/>
          <a:ext cx="4614296" cy="1754024"/>
        </p:xfrm>
        <a:graphic>
          <a:graphicData uri="http://schemas.openxmlformats.org/drawingml/2006/table">
            <a:tbl>
              <a:tblPr>
                <a:tableStyleId>{5C22544A-7EE6-4342-B048-85BDC9FD1C3A}</a:tableStyleId>
              </a:tblPr>
              <a:tblGrid>
                <a:gridCol w="2019843">
                  <a:extLst>
                    <a:ext uri="{9D8B030D-6E8A-4147-A177-3AD203B41FA5}">
                      <a16:colId xmlns:a16="http://schemas.microsoft.com/office/drawing/2014/main" val="1603709812"/>
                    </a:ext>
                  </a:extLst>
                </a:gridCol>
                <a:gridCol w="835797">
                  <a:extLst>
                    <a:ext uri="{9D8B030D-6E8A-4147-A177-3AD203B41FA5}">
                      <a16:colId xmlns:a16="http://schemas.microsoft.com/office/drawing/2014/main" val="674950434"/>
                    </a:ext>
                  </a:extLst>
                </a:gridCol>
                <a:gridCol w="835797">
                  <a:extLst>
                    <a:ext uri="{9D8B030D-6E8A-4147-A177-3AD203B41FA5}">
                      <a16:colId xmlns:a16="http://schemas.microsoft.com/office/drawing/2014/main" val="3615567936"/>
                    </a:ext>
                  </a:extLst>
                </a:gridCol>
                <a:gridCol w="922859">
                  <a:extLst>
                    <a:ext uri="{9D8B030D-6E8A-4147-A177-3AD203B41FA5}">
                      <a16:colId xmlns:a16="http://schemas.microsoft.com/office/drawing/2014/main" val="25950422"/>
                    </a:ext>
                  </a:extLst>
                </a:gridCol>
              </a:tblGrid>
              <a:tr h="625060">
                <a:tc>
                  <a:txBody>
                    <a:bodyPr/>
                    <a:lstStyle/>
                    <a:p>
                      <a:pPr algn="l" fontAlgn="b"/>
                      <a:r>
                        <a:rPr lang="en-US" sz="1100" u="none" strike="noStrike" dirty="0">
                          <a:effectLst/>
                        </a:rPr>
                        <a:t>Housing</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Total Housing Units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Number Built 2014-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Built 2014-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1882614"/>
                  </a:ext>
                </a:extLst>
              </a:tr>
              <a:tr h="282241">
                <a:tc>
                  <a:txBody>
                    <a:bodyPr/>
                    <a:lstStyle/>
                    <a:p>
                      <a:pPr algn="l" fontAlgn="b"/>
                      <a:r>
                        <a:rPr lang="en-US" sz="1100" u="none" strike="noStrike" dirty="0">
                          <a:effectLst/>
                        </a:rPr>
                        <a:t>Columbiana City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72408431"/>
                  </a:ext>
                </a:extLst>
              </a:tr>
              <a:tr h="282241">
                <a:tc>
                  <a:txBody>
                    <a:bodyPr/>
                    <a:lstStyle/>
                    <a:p>
                      <a:pPr algn="l" fontAlgn="b"/>
                      <a:r>
                        <a:rPr lang="en-US" sz="1100" u="none" strike="noStrike" dirty="0">
                          <a:effectLst/>
                        </a:rPr>
                        <a:t>Columbiana County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46800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0918698"/>
                  </a:ext>
                </a:extLst>
              </a:tr>
              <a:tr h="282241">
                <a:tc>
                  <a:txBody>
                    <a:bodyPr/>
                    <a:lstStyle/>
                    <a:p>
                      <a:pPr algn="l" fontAlgn="b"/>
                      <a:r>
                        <a:rPr lang="en-US" sz="1100" u="none" strike="noStrike" dirty="0">
                          <a:effectLst/>
                        </a:rPr>
                        <a:t>East Liverpool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6222374"/>
                  </a:ext>
                </a:extLst>
              </a:tr>
              <a:tr h="282241">
                <a:tc>
                  <a:txBody>
                    <a:bodyPr/>
                    <a:lstStyle/>
                    <a:p>
                      <a:pPr algn="l" fontAlgn="b"/>
                      <a:r>
                        <a:rPr lang="en-US" sz="1100" u="none" strike="noStrike" dirty="0">
                          <a:effectLst/>
                        </a:rPr>
                        <a:t>Salem</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2148702"/>
                  </a:ext>
                </a:extLst>
              </a:tr>
            </a:tbl>
          </a:graphicData>
        </a:graphic>
      </p:graphicFrame>
      <p:graphicFrame>
        <p:nvGraphicFramePr>
          <p:cNvPr id="13" name="Table 12">
            <a:extLst>
              <a:ext uri="{FF2B5EF4-FFF2-40B4-BE49-F238E27FC236}">
                <a16:creationId xmlns:a16="http://schemas.microsoft.com/office/drawing/2014/main" id="{DBDF6532-E5AE-49CA-9F2D-DAF4D70FE4B6}"/>
              </a:ext>
            </a:extLst>
          </p:cNvPr>
          <p:cNvGraphicFramePr>
            <a:graphicFrameLocks noGrp="1"/>
          </p:cNvGraphicFramePr>
          <p:nvPr>
            <p:extLst/>
          </p:nvPr>
        </p:nvGraphicFramePr>
        <p:xfrm>
          <a:off x="6096000" y="3955329"/>
          <a:ext cx="4994248" cy="1686189"/>
        </p:xfrm>
        <a:graphic>
          <a:graphicData uri="http://schemas.openxmlformats.org/drawingml/2006/table">
            <a:tbl>
              <a:tblPr>
                <a:tableStyleId>{5C22544A-7EE6-4342-B048-85BDC9FD1C3A}</a:tableStyleId>
              </a:tblPr>
              <a:tblGrid>
                <a:gridCol w="1534655">
                  <a:extLst>
                    <a:ext uri="{9D8B030D-6E8A-4147-A177-3AD203B41FA5}">
                      <a16:colId xmlns:a16="http://schemas.microsoft.com/office/drawing/2014/main" val="1589739739"/>
                    </a:ext>
                  </a:extLst>
                </a:gridCol>
                <a:gridCol w="635031">
                  <a:extLst>
                    <a:ext uri="{9D8B030D-6E8A-4147-A177-3AD203B41FA5}">
                      <a16:colId xmlns:a16="http://schemas.microsoft.com/office/drawing/2014/main" val="3501064559"/>
                    </a:ext>
                  </a:extLst>
                </a:gridCol>
                <a:gridCol w="635031">
                  <a:extLst>
                    <a:ext uri="{9D8B030D-6E8A-4147-A177-3AD203B41FA5}">
                      <a16:colId xmlns:a16="http://schemas.microsoft.com/office/drawing/2014/main" val="3984424629"/>
                    </a:ext>
                  </a:extLst>
                </a:gridCol>
                <a:gridCol w="701179">
                  <a:extLst>
                    <a:ext uri="{9D8B030D-6E8A-4147-A177-3AD203B41FA5}">
                      <a16:colId xmlns:a16="http://schemas.microsoft.com/office/drawing/2014/main" val="832450094"/>
                    </a:ext>
                  </a:extLst>
                </a:gridCol>
                <a:gridCol w="704487">
                  <a:extLst>
                    <a:ext uri="{9D8B030D-6E8A-4147-A177-3AD203B41FA5}">
                      <a16:colId xmlns:a16="http://schemas.microsoft.com/office/drawing/2014/main" val="3574994603"/>
                    </a:ext>
                  </a:extLst>
                </a:gridCol>
                <a:gridCol w="783865">
                  <a:extLst>
                    <a:ext uri="{9D8B030D-6E8A-4147-A177-3AD203B41FA5}">
                      <a16:colId xmlns:a16="http://schemas.microsoft.com/office/drawing/2014/main" val="160585016"/>
                    </a:ext>
                  </a:extLst>
                </a:gridCol>
              </a:tblGrid>
              <a:tr h="632321">
                <a:tc>
                  <a:txBody>
                    <a:bodyPr/>
                    <a:lstStyle/>
                    <a:p>
                      <a:pPr algn="l" fontAlgn="b"/>
                      <a:r>
                        <a:rPr lang="en-US" sz="1100" u="none" strike="noStrike" dirty="0">
                          <a:effectLst/>
                        </a:rPr>
                        <a:t>Population</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2000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 2000-2010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 2010-2020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5137755"/>
                  </a:ext>
                </a:extLst>
              </a:tr>
              <a:tr h="263467">
                <a:tc>
                  <a:txBody>
                    <a:bodyPr/>
                    <a:lstStyle/>
                    <a:p>
                      <a:pPr algn="l" fontAlgn="b"/>
                      <a:r>
                        <a:rPr lang="en-US" sz="1100" u="none" strike="noStrike">
                          <a:effectLst/>
                        </a:rPr>
                        <a:t>Columbiana City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5675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6384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6637670"/>
                  </a:ext>
                </a:extLst>
              </a:tr>
              <a:tr h="263467">
                <a:tc>
                  <a:txBody>
                    <a:bodyPr/>
                    <a:lstStyle/>
                    <a:p>
                      <a:pPr algn="l" fontAlgn="b"/>
                      <a:r>
                        <a:rPr lang="en-US" sz="1100" u="none" strike="noStrike">
                          <a:effectLst/>
                        </a:rPr>
                        <a:t>Columbiana County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112075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107841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101877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2159215"/>
                  </a:ext>
                </a:extLst>
              </a:tr>
              <a:tr h="263467">
                <a:tc>
                  <a:txBody>
                    <a:bodyPr/>
                    <a:lstStyle/>
                    <a:p>
                      <a:pPr algn="l" fontAlgn="b"/>
                      <a:r>
                        <a:rPr lang="en-US" sz="1100" u="none" strike="noStrike">
                          <a:effectLst/>
                        </a:rPr>
                        <a:t>East Liverpool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13089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11195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9958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9532974"/>
                  </a:ext>
                </a:extLst>
              </a:tr>
              <a:tr h="263467">
                <a:tc>
                  <a:txBody>
                    <a:bodyPr/>
                    <a:lstStyle/>
                    <a:p>
                      <a:pPr algn="l" fontAlgn="b"/>
                      <a:r>
                        <a:rPr lang="en-US" sz="1100" u="none" strike="noStrike">
                          <a:effectLst/>
                        </a:rPr>
                        <a:t>Salem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12197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12303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11915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6878620"/>
                  </a:ext>
                </a:extLst>
              </a:tr>
            </a:tbl>
          </a:graphicData>
        </a:graphic>
      </p:graphicFrame>
    </p:spTree>
    <p:extLst>
      <p:ext uri="{BB962C8B-B14F-4D97-AF65-F5344CB8AC3E}">
        <p14:creationId xmlns:p14="http://schemas.microsoft.com/office/powerpoint/2010/main" val="2242014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AC94-EBAB-41DD-B005-A64D1B8AEA18}"/>
              </a:ext>
            </a:extLst>
          </p:cNvPr>
          <p:cNvSpPr>
            <a:spLocks noGrp="1"/>
          </p:cNvSpPr>
          <p:nvPr>
            <p:ph type="title"/>
          </p:nvPr>
        </p:nvSpPr>
        <p:spPr>
          <a:xfrm>
            <a:off x="838199" y="365125"/>
            <a:ext cx="11208391" cy="1325563"/>
          </a:xfrm>
        </p:spPr>
        <p:txBody>
          <a:bodyPr>
            <a:normAutofit/>
          </a:bodyPr>
          <a:lstStyle/>
          <a:p>
            <a:r>
              <a:rPr lang="en-US" sz="3600" dirty="0">
                <a:latin typeface="Arial" panose="020B0604020202020204" pitchFamily="34" charset="0"/>
                <a:cs typeface="Arial" panose="020B0604020202020204" pitchFamily="34" charset="0"/>
              </a:rPr>
              <a:t>Comparison of Housing Starts—Columbiana v Mahoning/Columbiana Counties</a:t>
            </a:r>
          </a:p>
        </p:txBody>
      </p:sp>
      <p:graphicFrame>
        <p:nvGraphicFramePr>
          <p:cNvPr id="4" name="Table 3">
            <a:extLst>
              <a:ext uri="{FF2B5EF4-FFF2-40B4-BE49-F238E27FC236}">
                <a16:creationId xmlns:a16="http://schemas.microsoft.com/office/drawing/2014/main" id="{9221CF22-6528-4F66-82A1-36F8EF1E4D10}"/>
              </a:ext>
            </a:extLst>
          </p:cNvPr>
          <p:cNvGraphicFramePr>
            <a:graphicFrameLocks noGrp="1"/>
          </p:cNvGraphicFramePr>
          <p:nvPr>
            <p:extLst>
              <p:ext uri="{D42A27DB-BD31-4B8C-83A1-F6EECF244321}">
                <p14:modId xmlns:p14="http://schemas.microsoft.com/office/powerpoint/2010/main" val="2184270642"/>
              </p:ext>
            </p:extLst>
          </p:nvPr>
        </p:nvGraphicFramePr>
        <p:xfrm>
          <a:off x="2328087" y="2159678"/>
          <a:ext cx="6964264" cy="3167000"/>
        </p:xfrm>
        <a:graphic>
          <a:graphicData uri="http://schemas.openxmlformats.org/drawingml/2006/table">
            <a:tbl>
              <a:tblPr>
                <a:tableStyleId>{5C22544A-7EE6-4342-B048-85BDC9FD1C3A}</a:tableStyleId>
              </a:tblPr>
              <a:tblGrid>
                <a:gridCol w="2711279">
                  <a:extLst>
                    <a:ext uri="{9D8B030D-6E8A-4147-A177-3AD203B41FA5}">
                      <a16:colId xmlns:a16="http://schemas.microsoft.com/office/drawing/2014/main" val="1382318722"/>
                    </a:ext>
                  </a:extLst>
                </a:gridCol>
                <a:gridCol w="850597">
                  <a:extLst>
                    <a:ext uri="{9D8B030D-6E8A-4147-A177-3AD203B41FA5}">
                      <a16:colId xmlns:a16="http://schemas.microsoft.com/office/drawing/2014/main" val="2805771956"/>
                    </a:ext>
                  </a:extLst>
                </a:gridCol>
                <a:gridCol w="850597">
                  <a:extLst>
                    <a:ext uri="{9D8B030D-6E8A-4147-A177-3AD203B41FA5}">
                      <a16:colId xmlns:a16="http://schemas.microsoft.com/office/drawing/2014/main" val="3087531114"/>
                    </a:ext>
                  </a:extLst>
                </a:gridCol>
                <a:gridCol w="850597">
                  <a:extLst>
                    <a:ext uri="{9D8B030D-6E8A-4147-A177-3AD203B41FA5}">
                      <a16:colId xmlns:a16="http://schemas.microsoft.com/office/drawing/2014/main" val="2876291896"/>
                    </a:ext>
                  </a:extLst>
                </a:gridCol>
                <a:gridCol w="850597">
                  <a:extLst>
                    <a:ext uri="{9D8B030D-6E8A-4147-A177-3AD203B41FA5}">
                      <a16:colId xmlns:a16="http://schemas.microsoft.com/office/drawing/2014/main" val="1694230012"/>
                    </a:ext>
                  </a:extLst>
                </a:gridCol>
                <a:gridCol w="850597">
                  <a:extLst>
                    <a:ext uri="{9D8B030D-6E8A-4147-A177-3AD203B41FA5}">
                      <a16:colId xmlns:a16="http://schemas.microsoft.com/office/drawing/2014/main" val="1836343834"/>
                    </a:ext>
                  </a:extLst>
                </a:gridCol>
              </a:tblGrid>
              <a:tr h="316700">
                <a:tc>
                  <a:txBody>
                    <a:bodyPr/>
                    <a:lstStyle/>
                    <a:p>
                      <a:pPr algn="l" fontAlgn="b"/>
                      <a:r>
                        <a:rPr lang="en-US" sz="1100" u="none" strike="noStrike">
                          <a:effectLst/>
                        </a:rPr>
                        <a:t>Housing Starts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8861618"/>
                  </a:ext>
                </a:extLst>
              </a:tr>
              <a:tr h="316700">
                <a:tc>
                  <a:txBody>
                    <a:bodyPr/>
                    <a:lstStyle/>
                    <a:p>
                      <a:pPr algn="l" fontAlgn="b"/>
                      <a:r>
                        <a:rPr lang="en-US" sz="1100" u="none" strike="noStrike">
                          <a:effectLst/>
                        </a:rPr>
                        <a:t>Columbiana Village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2947695"/>
                  </a:ext>
                </a:extLst>
              </a:tr>
              <a:tr h="316700">
                <a:tc>
                  <a:txBody>
                    <a:bodyPr/>
                    <a:lstStyle/>
                    <a:p>
                      <a:pPr algn="l" fontAlgn="b"/>
                      <a:r>
                        <a:rPr lang="en-US" sz="1100" u="none" strike="noStrike">
                          <a:effectLst/>
                        </a:rPr>
                        <a:t>Mahoning County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0178502"/>
                  </a:ext>
                </a:extLst>
              </a:tr>
              <a:tr h="316700">
                <a:tc>
                  <a:txBody>
                    <a:bodyPr/>
                    <a:lstStyle/>
                    <a:p>
                      <a:pPr algn="l" fontAlgn="b"/>
                      <a:r>
                        <a:rPr lang="en-US" sz="1100" u="none" strike="noStrike" dirty="0">
                          <a:effectLst/>
                        </a:rPr>
                        <a:t>Columbiana County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00378560"/>
                  </a:ext>
                </a:extLst>
              </a:tr>
              <a:tr h="316700">
                <a:tc>
                  <a:txBody>
                    <a:bodyPr/>
                    <a:lstStyle/>
                    <a:p>
                      <a:pPr algn="l" fontAlgn="b"/>
                      <a:r>
                        <a:rPr lang="en-US" sz="1100" u="none" strike="noStrike" dirty="0">
                          <a:effectLst/>
                        </a:rPr>
                        <a:t>Springfield </a:t>
                      </a:r>
                      <a:r>
                        <a:rPr lang="en-US" sz="1100" u="none" strike="noStrike" dirty="0" err="1">
                          <a:effectLst/>
                        </a:rPr>
                        <a:t>Twp</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3343083"/>
                  </a:ext>
                </a:extLst>
              </a:tr>
              <a:tr h="316700">
                <a:tc>
                  <a:txBody>
                    <a:bodyPr/>
                    <a:lstStyle/>
                    <a:p>
                      <a:pPr algn="l" fontAlgn="b"/>
                      <a:r>
                        <a:rPr lang="en-US" sz="1100" u="none" strike="noStrike">
                          <a:effectLst/>
                        </a:rPr>
                        <a:t>Beaver Twp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412164"/>
                  </a:ext>
                </a:extLst>
              </a:tr>
              <a:tr h="316700">
                <a:tc>
                  <a:txBody>
                    <a:bodyPr/>
                    <a:lstStyle/>
                    <a:p>
                      <a:pPr algn="l" fontAlgn="b"/>
                      <a:r>
                        <a:rPr lang="en-US" sz="1100" u="none" strike="noStrike">
                          <a:effectLst/>
                        </a:rPr>
                        <a:t>Green Twp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6003106"/>
                  </a:ext>
                </a:extLst>
              </a:tr>
              <a:tr h="316700">
                <a:tc>
                  <a:txBody>
                    <a:bodyPr/>
                    <a:lstStyle/>
                    <a:p>
                      <a:pPr algn="l" fontAlgn="b"/>
                      <a:r>
                        <a:rPr lang="en-US" sz="1100" u="none" strike="noStrike">
                          <a:effectLst/>
                        </a:rPr>
                        <a:t>Goshen Twp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527128"/>
                  </a:ext>
                </a:extLst>
              </a:tr>
              <a:tr h="316700">
                <a:tc>
                  <a:txBody>
                    <a:bodyPr/>
                    <a:lstStyle/>
                    <a:p>
                      <a:pPr algn="l" fontAlgn="b"/>
                      <a:r>
                        <a:rPr lang="en-US" sz="1100" u="none" strike="noStrike">
                          <a:effectLst/>
                        </a:rPr>
                        <a:t>Smith Twp</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3534262"/>
                  </a:ext>
                </a:extLst>
              </a:tr>
              <a:tr h="316700">
                <a:tc>
                  <a:txBody>
                    <a:bodyPr/>
                    <a:lstStyle/>
                    <a:p>
                      <a:pPr algn="l" fontAlgn="b"/>
                      <a:r>
                        <a:rPr lang="en-US" sz="1100" u="none" strike="noStrike">
                          <a:effectLst/>
                        </a:rPr>
                        <a:t>Total Southern Tier Mahoning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176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5469643"/>
                  </a:ext>
                </a:extLst>
              </a:tr>
            </a:tbl>
          </a:graphicData>
        </a:graphic>
      </p:graphicFrame>
    </p:spTree>
    <p:extLst>
      <p:ext uri="{BB962C8B-B14F-4D97-AF65-F5344CB8AC3E}">
        <p14:creationId xmlns:p14="http://schemas.microsoft.com/office/powerpoint/2010/main" val="9623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DBAA-9729-4D0C-95CC-AE3ABD0BEF63}"/>
              </a:ext>
            </a:extLst>
          </p:cNvPr>
          <p:cNvSpPr>
            <a:spLocks noGrp="1"/>
          </p:cNvSpPr>
          <p:nvPr>
            <p:ph type="title"/>
          </p:nvPr>
        </p:nvSpPr>
        <p:spPr/>
        <p:txBody>
          <a:bodyPr>
            <a:normAutofit/>
          </a:bodyPr>
          <a:lstStyle/>
          <a:p>
            <a:pPr algn="ctr"/>
            <a:r>
              <a:rPr lang="en-US" sz="3600" dirty="0"/>
              <a:t>Mahoning and Columbiana County Census Tracts</a:t>
            </a:r>
          </a:p>
        </p:txBody>
      </p:sp>
      <p:pic>
        <p:nvPicPr>
          <p:cNvPr id="4" name="Content Placeholder 3">
            <a:extLst>
              <a:ext uri="{FF2B5EF4-FFF2-40B4-BE49-F238E27FC236}">
                <a16:creationId xmlns:a16="http://schemas.microsoft.com/office/drawing/2014/main" id="{197BE558-5A79-4965-8EA3-9DB33F542FC6}"/>
              </a:ext>
            </a:extLst>
          </p:cNvPr>
          <p:cNvPicPr>
            <a:picLocks noGrp="1" noChangeAspect="1"/>
          </p:cNvPicPr>
          <p:nvPr>
            <p:ph idx="1"/>
          </p:nvPr>
        </p:nvPicPr>
        <p:blipFill rotWithShape="1">
          <a:blip r:embed="rId2"/>
          <a:srcRect l="34654" t="42100" r="7115" b="6359"/>
          <a:stretch/>
        </p:blipFill>
        <p:spPr>
          <a:xfrm>
            <a:off x="583933" y="1916435"/>
            <a:ext cx="6210773" cy="3092117"/>
          </a:xfrm>
          <a:prstGeom prst="rect">
            <a:avLst/>
          </a:prstGeom>
        </p:spPr>
      </p:pic>
      <p:pic>
        <p:nvPicPr>
          <p:cNvPr id="5" name="Picture 4">
            <a:extLst>
              <a:ext uri="{FF2B5EF4-FFF2-40B4-BE49-F238E27FC236}">
                <a16:creationId xmlns:a16="http://schemas.microsoft.com/office/drawing/2014/main" id="{BCFC2F6F-F34C-4791-A7C1-CAFBAB6E0914}"/>
              </a:ext>
            </a:extLst>
          </p:cNvPr>
          <p:cNvPicPr>
            <a:picLocks noChangeAspect="1"/>
          </p:cNvPicPr>
          <p:nvPr/>
        </p:nvPicPr>
        <p:blipFill rotWithShape="1">
          <a:blip r:embed="rId3"/>
          <a:srcRect l="41606" t="18667" r="17342" b="20141"/>
          <a:stretch/>
        </p:blipFill>
        <p:spPr>
          <a:xfrm>
            <a:off x="7064942" y="1916435"/>
            <a:ext cx="4543125" cy="3809236"/>
          </a:xfrm>
          <a:prstGeom prst="rect">
            <a:avLst/>
          </a:prstGeom>
        </p:spPr>
      </p:pic>
    </p:spTree>
    <p:extLst>
      <p:ext uri="{BB962C8B-B14F-4D97-AF65-F5344CB8AC3E}">
        <p14:creationId xmlns:p14="http://schemas.microsoft.com/office/powerpoint/2010/main" val="1514971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A538-DC3A-40A5-8F45-92BCACDDAD68}"/>
              </a:ext>
            </a:extLst>
          </p:cNvPr>
          <p:cNvSpPr>
            <a:spLocks noGrp="1"/>
          </p:cNvSpPr>
          <p:nvPr>
            <p:ph type="title"/>
          </p:nvPr>
        </p:nvSpPr>
        <p:spPr/>
        <p:txBody>
          <a:bodyPr/>
          <a:lstStyle/>
          <a:p>
            <a:pPr algn="ctr"/>
            <a:r>
              <a:rPr lang="en-US" dirty="0"/>
              <a:t>Columbiana Census Tract Trends</a:t>
            </a:r>
          </a:p>
        </p:txBody>
      </p:sp>
      <p:graphicFrame>
        <p:nvGraphicFramePr>
          <p:cNvPr id="5" name="Content Placeholder 4">
            <a:extLst>
              <a:ext uri="{FF2B5EF4-FFF2-40B4-BE49-F238E27FC236}">
                <a16:creationId xmlns:a16="http://schemas.microsoft.com/office/drawing/2014/main" id="{95684625-D0E0-479D-BDA6-B8463E9BF1BC}"/>
              </a:ext>
            </a:extLst>
          </p:cNvPr>
          <p:cNvGraphicFramePr>
            <a:graphicFrameLocks noGrp="1"/>
          </p:cNvGraphicFramePr>
          <p:nvPr>
            <p:ph idx="1"/>
            <p:extLst/>
          </p:nvPr>
        </p:nvGraphicFramePr>
        <p:xfrm>
          <a:off x="1191236" y="2322194"/>
          <a:ext cx="4478046" cy="2326808"/>
        </p:xfrm>
        <a:graphic>
          <a:graphicData uri="http://schemas.openxmlformats.org/drawingml/2006/table">
            <a:tbl>
              <a:tblPr>
                <a:tableStyleId>{5C22544A-7EE6-4342-B048-85BDC9FD1C3A}</a:tableStyleId>
              </a:tblPr>
              <a:tblGrid>
                <a:gridCol w="1490398">
                  <a:extLst>
                    <a:ext uri="{9D8B030D-6E8A-4147-A177-3AD203B41FA5}">
                      <a16:colId xmlns:a16="http://schemas.microsoft.com/office/drawing/2014/main" val="620970855"/>
                    </a:ext>
                  </a:extLst>
                </a:gridCol>
                <a:gridCol w="746912">
                  <a:extLst>
                    <a:ext uri="{9D8B030D-6E8A-4147-A177-3AD203B41FA5}">
                      <a16:colId xmlns:a16="http://schemas.microsoft.com/office/drawing/2014/main" val="1960472521"/>
                    </a:ext>
                  </a:extLst>
                </a:gridCol>
                <a:gridCol w="746912">
                  <a:extLst>
                    <a:ext uri="{9D8B030D-6E8A-4147-A177-3AD203B41FA5}">
                      <a16:colId xmlns:a16="http://schemas.microsoft.com/office/drawing/2014/main" val="3058313790"/>
                    </a:ext>
                  </a:extLst>
                </a:gridCol>
                <a:gridCol w="746912">
                  <a:extLst>
                    <a:ext uri="{9D8B030D-6E8A-4147-A177-3AD203B41FA5}">
                      <a16:colId xmlns:a16="http://schemas.microsoft.com/office/drawing/2014/main" val="3508376810"/>
                    </a:ext>
                  </a:extLst>
                </a:gridCol>
                <a:gridCol w="746912">
                  <a:extLst>
                    <a:ext uri="{9D8B030D-6E8A-4147-A177-3AD203B41FA5}">
                      <a16:colId xmlns:a16="http://schemas.microsoft.com/office/drawing/2014/main" val="4229198283"/>
                    </a:ext>
                  </a:extLst>
                </a:gridCol>
              </a:tblGrid>
              <a:tr h="724876">
                <a:tc>
                  <a:txBody>
                    <a:bodyPr/>
                    <a:lstStyle/>
                    <a:p>
                      <a:pPr algn="l" fontAlgn="b"/>
                      <a:r>
                        <a:rPr lang="en-US" sz="1100" u="none" strike="noStrike" dirty="0">
                          <a:effectLst/>
                        </a:rPr>
                        <a:t>Median Family Income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Change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3478623"/>
                  </a:ext>
                </a:extLst>
              </a:tr>
              <a:tr h="400483">
                <a:tc>
                  <a:txBody>
                    <a:bodyPr/>
                    <a:lstStyle/>
                    <a:p>
                      <a:pPr algn="l" fontAlgn="b"/>
                      <a:r>
                        <a:rPr lang="en-US" sz="1100" u="none" strike="noStrike" dirty="0">
                          <a:effectLst/>
                        </a:rPr>
                        <a:t>Tract 9502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$61,360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$70,885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$9,525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5068478"/>
                  </a:ext>
                </a:extLst>
              </a:tr>
              <a:tr h="400483">
                <a:tc>
                  <a:txBody>
                    <a:bodyPr/>
                    <a:lstStyle/>
                    <a:p>
                      <a:pPr algn="l" fontAlgn="b"/>
                      <a:r>
                        <a:rPr lang="en-US" sz="1100" u="none" strike="noStrike">
                          <a:effectLst/>
                        </a:rPr>
                        <a:t>Tract 8135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$62,187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9277196"/>
                  </a:ext>
                </a:extLst>
              </a:tr>
              <a:tr h="400483">
                <a:tc>
                  <a:txBody>
                    <a:bodyPr/>
                    <a:lstStyle/>
                    <a:p>
                      <a:pPr algn="l" fontAlgn="b"/>
                      <a:r>
                        <a:rPr lang="en-US" sz="1100" u="none" strike="noStrike">
                          <a:effectLst/>
                        </a:rPr>
                        <a:t>Tract 8135.01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$62,185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$75,647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$13,462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8241877"/>
                  </a:ext>
                </a:extLst>
              </a:tr>
              <a:tr h="400483">
                <a:tc>
                  <a:txBody>
                    <a:bodyPr/>
                    <a:lstStyle/>
                    <a:p>
                      <a:pPr algn="l" fontAlgn="b"/>
                      <a:r>
                        <a:rPr lang="en-US" sz="1100" u="none" strike="noStrike">
                          <a:effectLst/>
                        </a:rPr>
                        <a:t>Tract 8135.02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$62,185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$74,391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$12,206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19.6%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6652371"/>
                  </a:ext>
                </a:extLst>
              </a:tr>
            </a:tbl>
          </a:graphicData>
        </a:graphic>
      </p:graphicFrame>
      <p:graphicFrame>
        <p:nvGraphicFramePr>
          <p:cNvPr id="6" name="Table 5">
            <a:extLst>
              <a:ext uri="{FF2B5EF4-FFF2-40B4-BE49-F238E27FC236}">
                <a16:creationId xmlns:a16="http://schemas.microsoft.com/office/drawing/2014/main" id="{306AF754-165E-4860-840A-9839F6A75497}"/>
              </a:ext>
            </a:extLst>
          </p:cNvPr>
          <p:cNvGraphicFramePr>
            <a:graphicFrameLocks noGrp="1"/>
          </p:cNvGraphicFramePr>
          <p:nvPr>
            <p:extLst/>
          </p:nvPr>
        </p:nvGraphicFramePr>
        <p:xfrm>
          <a:off x="5986943" y="2322193"/>
          <a:ext cx="4677848" cy="2326807"/>
        </p:xfrm>
        <a:graphic>
          <a:graphicData uri="http://schemas.openxmlformats.org/drawingml/2006/table">
            <a:tbl>
              <a:tblPr>
                <a:tableStyleId>{5C22544A-7EE6-4342-B048-85BDC9FD1C3A}</a:tableStyleId>
              </a:tblPr>
              <a:tblGrid>
                <a:gridCol w="1559284">
                  <a:extLst>
                    <a:ext uri="{9D8B030D-6E8A-4147-A177-3AD203B41FA5}">
                      <a16:colId xmlns:a16="http://schemas.microsoft.com/office/drawing/2014/main" val="4279073361"/>
                    </a:ext>
                  </a:extLst>
                </a:gridCol>
                <a:gridCol w="779641">
                  <a:extLst>
                    <a:ext uri="{9D8B030D-6E8A-4147-A177-3AD203B41FA5}">
                      <a16:colId xmlns:a16="http://schemas.microsoft.com/office/drawing/2014/main" val="3253616923"/>
                    </a:ext>
                  </a:extLst>
                </a:gridCol>
                <a:gridCol w="779641">
                  <a:extLst>
                    <a:ext uri="{9D8B030D-6E8A-4147-A177-3AD203B41FA5}">
                      <a16:colId xmlns:a16="http://schemas.microsoft.com/office/drawing/2014/main" val="2411324663"/>
                    </a:ext>
                  </a:extLst>
                </a:gridCol>
                <a:gridCol w="779641">
                  <a:extLst>
                    <a:ext uri="{9D8B030D-6E8A-4147-A177-3AD203B41FA5}">
                      <a16:colId xmlns:a16="http://schemas.microsoft.com/office/drawing/2014/main" val="98435298"/>
                    </a:ext>
                  </a:extLst>
                </a:gridCol>
                <a:gridCol w="779641">
                  <a:extLst>
                    <a:ext uri="{9D8B030D-6E8A-4147-A177-3AD203B41FA5}">
                      <a16:colId xmlns:a16="http://schemas.microsoft.com/office/drawing/2014/main" val="1607865215"/>
                    </a:ext>
                  </a:extLst>
                </a:gridCol>
              </a:tblGrid>
              <a:tr h="872551">
                <a:tc>
                  <a:txBody>
                    <a:bodyPr/>
                    <a:lstStyle/>
                    <a:p>
                      <a:pPr algn="l" fontAlgn="b"/>
                      <a:r>
                        <a:rPr lang="en-US" sz="1100" u="none" strike="noStrike">
                          <a:effectLst/>
                        </a:rPr>
                        <a:t>Median Home Value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Change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 Change</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9008276"/>
                  </a:ext>
                </a:extLst>
              </a:tr>
              <a:tr h="363564">
                <a:tc>
                  <a:txBody>
                    <a:bodyPr/>
                    <a:lstStyle/>
                    <a:p>
                      <a:pPr algn="l" fontAlgn="b"/>
                      <a:r>
                        <a:rPr lang="en-US" sz="1100" u="none" strike="noStrike">
                          <a:effectLst/>
                        </a:rPr>
                        <a:t>Tract 9502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$137,400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$139,200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7212953"/>
                  </a:ext>
                </a:extLst>
              </a:tr>
              <a:tr h="363564">
                <a:tc>
                  <a:txBody>
                    <a:bodyPr/>
                    <a:lstStyle/>
                    <a:p>
                      <a:pPr algn="l" fontAlgn="b"/>
                      <a:r>
                        <a:rPr lang="en-US" sz="1100" u="none" strike="noStrike">
                          <a:effectLst/>
                        </a:rPr>
                        <a:t>Tract 8135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$172,600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8332867"/>
                  </a:ext>
                </a:extLst>
              </a:tr>
              <a:tr h="363564">
                <a:tc>
                  <a:txBody>
                    <a:bodyPr/>
                    <a:lstStyle/>
                    <a:p>
                      <a:pPr algn="l" fontAlgn="b"/>
                      <a:r>
                        <a:rPr lang="en-US" sz="1100" u="none" strike="noStrike">
                          <a:effectLst/>
                        </a:rPr>
                        <a:t>Tract 8135.01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$172,600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$145,800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-$26,800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5826674"/>
                  </a:ext>
                </a:extLst>
              </a:tr>
              <a:tr h="363564">
                <a:tc>
                  <a:txBody>
                    <a:bodyPr/>
                    <a:lstStyle/>
                    <a:p>
                      <a:pPr algn="l" fontAlgn="b"/>
                      <a:r>
                        <a:rPr lang="en-US" sz="1100" u="none" strike="noStrike">
                          <a:effectLst/>
                        </a:rPr>
                        <a:t>Tract 8135.02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$172,600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$212,100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$39,500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5039090"/>
                  </a:ext>
                </a:extLst>
              </a:tr>
            </a:tbl>
          </a:graphicData>
        </a:graphic>
      </p:graphicFrame>
    </p:spTree>
    <p:extLst>
      <p:ext uri="{BB962C8B-B14F-4D97-AF65-F5344CB8AC3E}">
        <p14:creationId xmlns:p14="http://schemas.microsoft.com/office/powerpoint/2010/main" val="660333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CD41-9B28-4505-8193-ADC4CE1341F5}"/>
              </a:ext>
            </a:extLst>
          </p:cNvPr>
          <p:cNvSpPr>
            <a:spLocks noGrp="1"/>
          </p:cNvSpPr>
          <p:nvPr>
            <p:ph type="title"/>
          </p:nvPr>
        </p:nvSpPr>
        <p:spPr/>
        <p:txBody>
          <a:bodyPr/>
          <a:lstStyle/>
          <a:p>
            <a:pPr algn="ctr"/>
            <a:r>
              <a:rPr lang="en-US" dirty="0"/>
              <a:t>City Income Tax Collection</a:t>
            </a:r>
          </a:p>
        </p:txBody>
      </p:sp>
      <p:graphicFrame>
        <p:nvGraphicFramePr>
          <p:cNvPr id="4" name="Table 3">
            <a:extLst>
              <a:ext uri="{FF2B5EF4-FFF2-40B4-BE49-F238E27FC236}">
                <a16:creationId xmlns:a16="http://schemas.microsoft.com/office/drawing/2014/main" id="{72933B71-641C-4B4E-974A-4C465CEB1144}"/>
              </a:ext>
            </a:extLst>
          </p:cNvPr>
          <p:cNvGraphicFramePr>
            <a:graphicFrameLocks noGrp="1"/>
          </p:cNvGraphicFramePr>
          <p:nvPr>
            <p:extLst/>
          </p:nvPr>
        </p:nvGraphicFramePr>
        <p:xfrm>
          <a:off x="2558374" y="2208180"/>
          <a:ext cx="6653720" cy="2892327"/>
        </p:xfrm>
        <a:graphic>
          <a:graphicData uri="http://schemas.openxmlformats.org/drawingml/2006/table">
            <a:tbl>
              <a:tblPr>
                <a:tableStyleId>{5C22544A-7EE6-4342-B048-85BDC9FD1C3A}</a:tableStyleId>
              </a:tblPr>
              <a:tblGrid>
                <a:gridCol w="2415781">
                  <a:extLst>
                    <a:ext uri="{9D8B030D-6E8A-4147-A177-3AD203B41FA5}">
                      <a16:colId xmlns:a16="http://schemas.microsoft.com/office/drawing/2014/main" val="514988761"/>
                    </a:ext>
                  </a:extLst>
                </a:gridCol>
                <a:gridCol w="1156272">
                  <a:extLst>
                    <a:ext uri="{9D8B030D-6E8A-4147-A177-3AD203B41FA5}">
                      <a16:colId xmlns:a16="http://schemas.microsoft.com/office/drawing/2014/main" val="2257801354"/>
                    </a:ext>
                  </a:extLst>
                </a:gridCol>
                <a:gridCol w="1099489">
                  <a:extLst>
                    <a:ext uri="{9D8B030D-6E8A-4147-A177-3AD203B41FA5}">
                      <a16:colId xmlns:a16="http://schemas.microsoft.com/office/drawing/2014/main" val="3675812114"/>
                    </a:ext>
                  </a:extLst>
                </a:gridCol>
                <a:gridCol w="991089">
                  <a:extLst>
                    <a:ext uri="{9D8B030D-6E8A-4147-A177-3AD203B41FA5}">
                      <a16:colId xmlns:a16="http://schemas.microsoft.com/office/drawing/2014/main" val="1869373712"/>
                    </a:ext>
                  </a:extLst>
                </a:gridCol>
                <a:gridCol w="991089">
                  <a:extLst>
                    <a:ext uri="{9D8B030D-6E8A-4147-A177-3AD203B41FA5}">
                      <a16:colId xmlns:a16="http://schemas.microsoft.com/office/drawing/2014/main" val="2115007582"/>
                    </a:ext>
                  </a:extLst>
                </a:gridCol>
              </a:tblGrid>
              <a:tr h="6287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b="1" u="none" strike="noStrike" dirty="0">
                          <a:effectLst/>
                          <a:latin typeface="Arial" panose="020B0604020202020204" pitchFamily="34" charset="0"/>
                          <a:cs typeface="Arial" panose="020B0604020202020204" pitchFamily="34" charset="0"/>
                        </a:rPr>
                        <a:t>2015</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b="1" u="none" strike="noStrike" dirty="0">
                          <a:effectLst/>
                          <a:latin typeface="Arial" panose="020B0604020202020204" pitchFamily="34" charset="0"/>
                          <a:cs typeface="Arial" panose="020B0604020202020204" pitchFamily="34" charset="0"/>
                        </a:rPr>
                        <a:t>2020</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b="1" u="none" strike="noStrike" dirty="0">
                          <a:effectLst/>
                          <a:latin typeface="Arial" panose="020B0604020202020204" pitchFamily="34" charset="0"/>
                          <a:cs typeface="Arial" panose="020B0604020202020204" pitchFamily="34" charset="0"/>
                        </a:rPr>
                        <a:t>$ Change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l" fontAlgn="b"/>
                      <a:r>
                        <a:rPr lang="en-US" sz="1200" b="1" u="none" strike="noStrike" dirty="0">
                          <a:effectLst/>
                          <a:latin typeface="Arial" panose="020B0604020202020204" pitchFamily="34" charset="0"/>
                          <a:cs typeface="Arial" panose="020B0604020202020204" pitchFamily="34" charset="0"/>
                        </a:rPr>
                        <a:t>% Change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72125732"/>
                  </a:ext>
                </a:extLst>
              </a:tr>
              <a:tr h="754520">
                <a:tc>
                  <a:txBody>
                    <a:bodyPr/>
                    <a:lstStyle/>
                    <a:p>
                      <a:pPr algn="l" fontAlgn="b"/>
                      <a:r>
                        <a:rPr lang="en-US" sz="1200" b="1" u="none" strike="noStrike" dirty="0">
                          <a:effectLst/>
                          <a:latin typeface="Arial" panose="020B0604020202020204" pitchFamily="34" charset="0"/>
                          <a:cs typeface="Arial" panose="020B0604020202020204" pitchFamily="34" charset="0"/>
                        </a:rPr>
                        <a:t>Income Tax Revenue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$2,231,000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$2,512,000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$281,000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12.6%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80735385"/>
                  </a:ext>
                </a:extLst>
              </a:tr>
              <a:tr h="754520">
                <a:tc>
                  <a:txBody>
                    <a:bodyPr/>
                    <a:lstStyle/>
                    <a:p>
                      <a:pPr algn="l" fontAlgn="b"/>
                      <a:r>
                        <a:rPr lang="en-US" sz="1200" b="1" u="none" strike="noStrike" dirty="0">
                          <a:effectLst/>
                          <a:latin typeface="Arial" panose="020B0604020202020204" pitchFamily="34" charset="0"/>
                          <a:cs typeface="Arial" panose="020B0604020202020204" pitchFamily="34" charset="0"/>
                        </a:rPr>
                        <a:t>Population 18 and Older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5315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5357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a:effectLst/>
                          <a:latin typeface="Arial" panose="020B0604020202020204" pitchFamily="34" charset="0"/>
                          <a:cs typeface="Arial" panose="020B0604020202020204" pitchFamily="34" charset="0"/>
                        </a:rPr>
                        <a:t>0.8%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712324136"/>
                  </a:ext>
                </a:extLst>
              </a:tr>
              <a:tr h="754520">
                <a:tc>
                  <a:txBody>
                    <a:bodyPr/>
                    <a:lstStyle/>
                    <a:p>
                      <a:pPr algn="l" fontAlgn="b"/>
                      <a:r>
                        <a:rPr lang="en-US" sz="1200" b="1" u="none" strike="noStrike" dirty="0">
                          <a:effectLst/>
                          <a:latin typeface="Arial" panose="020B0604020202020204" pitchFamily="34" charset="0"/>
                          <a:cs typeface="Arial" panose="020B0604020202020204" pitchFamily="34" charset="0"/>
                        </a:rPr>
                        <a:t>Revenue PP</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$420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$469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$49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11.7%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63991246"/>
                  </a:ext>
                </a:extLst>
              </a:tr>
            </a:tbl>
          </a:graphicData>
        </a:graphic>
      </p:graphicFrame>
    </p:spTree>
    <p:extLst>
      <p:ext uri="{BB962C8B-B14F-4D97-AF65-F5344CB8AC3E}">
        <p14:creationId xmlns:p14="http://schemas.microsoft.com/office/powerpoint/2010/main" val="173471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2999-27C2-4603-BC05-A95B0C0DAFF7}"/>
              </a:ext>
            </a:extLst>
          </p:cNvPr>
          <p:cNvSpPr>
            <a:spLocks noGrp="1"/>
          </p:cNvSpPr>
          <p:nvPr>
            <p:ph type="title"/>
          </p:nvPr>
        </p:nvSpPr>
        <p:spPr/>
        <p:txBody>
          <a:bodyPr>
            <a:normAutofit/>
          </a:bodyPr>
          <a:lstStyle/>
          <a:p>
            <a:pPr algn="ctr"/>
            <a:r>
              <a:rPr lang="en-US" sz="3600" dirty="0"/>
              <a:t>The CRA and the Columbiana Exempted Village Schools</a:t>
            </a:r>
          </a:p>
        </p:txBody>
      </p:sp>
      <p:sp>
        <p:nvSpPr>
          <p:cNvPr id="3" name="Content Placeholder 2">
            <a:extLst>
              <a:ext uri="{FF2B5EF4-FFF2-40B4-BE49-F238E27FC236}">
                <a16:creationId xmlns:a16="http://schemas.microsoft.com/office/drawing/2014/main" id="{282CBC43-0D8C-4EBB-AC40-AEC569EAA3A4}"/>
              </a:ext>
            </a:extLst>
          </p:cNvPr>
          <p:cNvSpPr>
            <a:spLocks noGrp="1"/>
          </p:cNvSpPr>
          <p:nvPr>
            <p:ph idx="1"/>
          </p:nvPr>
        </p:nvSpPr>
        <p:spPr/>
        <p:txBody>
          <a:bodyPr/>
          <a:lstStyle/>
          <a:p>
            <a:r>
              <a:rPr lang="en-US" dirty="0"/>
              <a:t>Economic and Enrollment Trends</a:t>
            </a:r>
          </a:p>
          <a:p>
            <a:endParaRPr lang="en-US" dirty="0"/>
          </a:p>
          <a:p>
            <a:r>
              <a:rPr lang="en-US" dirty="0"/>
              <a:t>How has the CRA Changed School Finances</a:t>
            </a:r>
          </a:p>
        </p:txBody>
      </p:sp>
    </p:spTree>
    <p:extLst>
      <p:ext uri="{BB962C8B-B14F-4D97-AF65-F5344CB8AC3E}">
        <p14:creationId xmlns:p14="http://schemas.microsoft.com/office/powerpoint/2010/main" val="52752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C70D3C-4A7D-483D-B2C4-23090A576618}"/>
              </a:ext>
            </a:extLst>
          </p:cNvPr>
          <p:cNvSpPr>
            <a:spLocks noGrp="1"/>
          </p:cNvSpPr>
          <p:nvPr>
            <p:ph idx="1"/>
          </p:nvPr>
        </p:nvSpPr>
        <p:spPr>
          <a:xfrm>
            <a:off x="989201" y="1963470"/>
            <a:ext cx="10515600" cy="4351338"/>
          </a:xfrm>
        </p:spPr>
        <p:txBody>
          <a:bodyPr>
            <a:normAutofit/>
          </a:bodyPr>
          <a:lstStyle/>
          <a:p>
            <a:r>
              <a:rPr lang="en-US" dirty="0"/>
              <a:t>Enrollment</a:t>
            </a:r>
          </a:p>
          <a:p>
            <a:endParaRPr lang="en-US" dirty="0"/>
          </a:p>
          <a:p>
            <a:r>
              <a:rPr lang="en-US" dirty="0"/>
              <a:t>Revenue</a:t>
            </a:r>
          </a:p>
          <a:p>
            <a:pPr lvl="1"/>
            <a:r>
              <a:rPr lang="en-US" dirty="0"/>
              <a:t>Property Tax</a:t>
            </a:r>
          </a:p>
          <a:p>
            <a:pPr lvl="1"/>
            <a:r>
              <a:rPr lang="en-US" dirty="0"/>
              <a:t>Income  Tax</a:t>
            </a:r>
          </a:p>
          <a:p>
            <a:pPr lvl="1"/>
            <a:endParaRPr lang="en-US" dirty="0"/>
          </a:p>
          <a:p>
            <a:r>
              <a:rPr lang="en-US" dirty="0"/>
              <a:t>Expenses</a:t>
            </a:r>
          </a:p>
        </p:txBody>
      </p:sp>
      <p:sp>
        <p:nvSpPr>
          <p:cNvPr id="4" name="Title 1">
            <a:extLst>
              <a:ext uri="{FF2B5EF4-FFF2-40B4-BE49-F238E27FC236}">
                <a16:creationId xmlns:a16="http://schemas.microsoft.com/office/drawing/2014/main" id="{BDD30B81-5D30-4384-BC0C-E6B029637ABC}"/>
              </a:ext>
            </a:extLst>
          </p:cNvPr>
          <p:cNvSpPr txBox="1">
            <a:spLocks/>
          </p:cNvSpPr>
          <p:nvPr/>
        </p:nvSpPr>
        <p:spPr>
          <a:xfrm>
            <a:off x="1175158" y="1148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CRA and the Columbiana Exempted Village Schools</a:t>
            </a:r>
          </a:p>
        </p:txBody>
      </p:sp>
    </p:spTree>
    <p:extLst>
      <p:ext uri="{BB962C8B-B14F-4D97-AF65-F5344CB8AC3E}">
        <p14:creationId xmlns:p14="http://schemas.microsoft.com/office/powerpoint/2010/main" val="3112767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40F9-09DD-4E7B-B2D8-2B8C7D3EE3EB}"/>
              </a:ext>
            </a:extLst>
          </p:cNvPr>
          <p:cNvSpPr>
            <a:spLocks noGrp="1"/>
          </p:cNvSpPr>
          <p:nvPr>
            <p:ph type="title"/>
          </p:nvPr>
        </p:nvSpPr>
        <p:spPr/>
        <p:txBody>
          <a:bodyPr/>
          <a:lstStyle/>
          <a:p>
            <a:pPr algn="ctr"/>
            <a:r>
              <a:rPr lang="en-US" dirty="0"/>
              <a:t>Factors Affecting School District Enrollment</a:t>
            </a:r>
          </a:p>
        </p:txBody>
      </p:sp>
      <p:sp>
        <p:nvSpPr>
          <p:cNvPr id="3" name="Content Placeholder 2">
            <a:extLst>
              <a:ext uri="{FF2B5EF4-FFF2-40B4-BE49-F238E27FC236}">
                <a16:creationId xmlns:a16="http://schemas.microsoft.com/office/drawing/2014/main" id="{DA635E32-D003-45F6-A3D3-0A1A0F67914E}"/>
              </a:ext>
            </a:extLst>
          </p:cNvPr>
          <p:cNvSpPr>
            <a:spLocks noGrp="1"/>
          </p:cNvSpPr>
          <p:nvPr>
            <p:ph idx="1"/>
          </p:nvPr>
        </p:nvSpPr>
        <p:spPr/>
        <p:txBody>
          <a:bodyPr/>
          <a:lstStyle/>
          <a:p>
            <a:r>
              <a:rPr lang="en-US" dirty="0"/>
              <a:t>Students Moving Into or Out of the District</a:t>
            </a:r>
          </a:p>
          <a:p>
            <a:endParaRPr lang="en-US" dirty="0"/>
          </a:p>
          <a:p>
            <a:r>
              <a:rPr lang="en-US" dirty="0"/>
              <a:t>Students Entering or Leaving the District through Open Enrollment</a:t>
            </a:r>
          </a:p>
          <a:p>
            <a:endParaRPr lang="en-US" dirty="0"/>
          </a:p>
          <a:p>
            <a:r>
              <a:rPr lang="en-US" dirty="0"/>
              <a:t>Students Enrolling at Private/Parochial Schools</a:t>
            </a:r>
          </a:p>
        </p:txBody>
      </p:sp>
    </p:spTree>
    <p:extLst>
      <p:ext uri="{BB962C8B-B14F-4D97-AF65-F5344CB8AC3E}">
        <p14:creationId xmlns:p14="http://schemas.microsoft.com/office/powerpoint/2010/main" val="126304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283D-D8A9-4E01-B8CF-64ABE1898AC9}"/>
              </a:ext>
            </a:extLst>
          </p:cNvPr>
          <p:cNvSpPr>
            <a:spLocks noGrp="1"/>
          </p:cNvSpPr>
          <p:nvPr>
            <p:ph type="title"/>
          </p:nvPr>
        </p:nvSpPr>
        <p:spPr>
          <a:xfrm>
            <a:off x="838200" y="7839"/>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Community Reinvestment Areas</a:t>
            </a:r>
          </a:p>
        </p:txBody>
      </p:sp>
      <p:sp>
        <p:nvSpPr>
          <p:cNvPr id="3" name="Content Placeholder 2">
            <a:extLst>
              <a:ext uri="{FF2B5EF4-FFF2-40B4-BE49-F238E27FC236}">
                <a16:creationId xmlns:a16="http://schemas.microsoft.com/office/drawing/2014/main" id="{91030E26-2A76-4714-B45C-602FF4BEC0EB}"/>
              </a:ext>
            </a:extLst>
          </p:cNvPr>
          <p:cNvSpPr>
            <a:spLocks noGrp="1"/>
          </p:cNvSpPr>
          <p:nvPr>
            <p:ph idx="1"/>
          </p:nvPr>
        </p:nvSpPr>
        <p:spPr>
          <a:xfrm>
            <a:off x="997591" y="1253331"/>
            <a:ext cx="10515600" cy="4351338"/>
          </a:xfrm>
        </p:spPr>
        <p:txBody>
          <a:bodyPr>
            <a:normAutofit fontScale="92500" lnSpcReduction="20000"/>
          </a:bodyPr>
          <a:lstStyle/>
          <a:p>
            <a:endParaRPr lang="en-US" dirty="0"/>
          </a:p>
          <a:p>
            <a:r>
              <a:rPr lang="en-US" dirty="0"/>
              <a:t>What is a Community Investment Area(CRA)?</a:t>
            </a:r>
          </a:p>
          <a:p>
            <a:pPr lvl="1"/>
            <a:r>
              <a:rPr lang="en-US" dirty="0"/>
              <a:t>Tax Abatements for Economic Development</a:t>
            </a:r>
          </a:p>
          <a:p>
            <a:pPr lvl="1"/>
            <a:r>
              <a:rPr lang="en-US" dirty="0"/>
              <a:t>Authorized by State of Ohio</a:t>
            </a:r>
          </a:p>
          <a:p>
            <a:pPr lvl="1"/>
            <a:r>
              <a:rPr lang="en-US" dirty="0"/>
              <a:t>Commercial and Residential Development</a:t>
            </a:r>
          </a:p>
          <a:p>
            <a:pPr lvl="1"/>
            <a:r>
              <a:rPr lang="en-US" dirty="0"/>
              <a:t>No Abatement on Land</a:t>
            </a:r>
          </a:p>
          <a:p>
            <a:pPr lvl="1"/>
            <a:r>
              <a:rPr lang="en-US" dirty="0"/>
              <a:t>Communities can choose to designate specific areas of the city as CRA eligible or designate the entire city as a CRA.</a:t>
            </a:r>
            <a:endParaRPr lang="en-US" dirty="0">
              <a:effectLst/>
            </a:endParaRPr>
          </a:p>
          <a:p>
            <a:pPr lvl="2"/>
            <a:r>
              <a:rPr lang="en-US" dirty="0"/>
              <a:t>Does the city want to target investment in specific areas determined to need redevelopment or desirable for future development or does the city want to use the CRA to promote economic growth for the entire city?</a:t>
            </a:r>
          </a:p>
          <a:p>
            <a:pPr lvl="2"/>
            <a:endParaRPr lang="en-US" dirty="0">
              <a:effectLst/>
            </a:endParaRPr>
          </a:p>
          <a:p>
            <a:pPr lvl="1"/>
            <a:r>
              <a:rPr lang="en-US" dirty="0"/>
              <a:t>Local Flexibility in Term and Amount</a:t>
            </a:r>
          </a:p>
          <a:p>
            <a:pPr lvl="2"/>
            <a:r>
              <a:rPr lang="en-US" dirty="0"/>
              <a:t>Post 1994 communities can vary the length of the CRA and the rate of CRA abatement. This may be codified in municipal ordinance or through negotiation.</a:t>
            </a:r>
            <a:endParaRPr lang="en-US" dirty="0">
              <a:effectLst/>
            </a:endParaRPr>
          </a:p>
          <a:p>
            <a:pPr lvl="2"/>
            <a:endParaRPr lang="en-US" dirty="0"/>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896166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BA56-9151-49E6-97ED-5CC88D2BE1AF}"/>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Columbiana Exempted Village School Enrollment</a:t>
            </a:r>
          </a:p>
        </p:txBody>
      </p:sp>
      <p:graphicFrame>
        <p:nvGraphicFramePr>
          <p:cNvPr id="4" name="Content Placeholder 3">
            <a:extLst>
              <a:ext uri="{FF2B5EF4-FFF2-40B4-BE49-F238E27FC236}">
                <a16:creationId xmlns:a16="http://schemas.microsoft.com/office/drawing/2014/main" id="{C61EF9BB-D75B-4611-B3B4-871EDE980B38}"/>
              </a:ext>
            </a:extLst>
          </p:cNvPr>
          <p:cNvGraphicFramePr>
            <a:graphicFrameLocks noGrp="1"/>
          </p:cNvGraphicFramePr>
          <p:nvPr>
            <p:ph idx="1"/>
            <p:extLst/>
          </p:nvPr>
        </p:nvGraphicFramePr>
        <p:xfrm>
          <a:off x="1911991" y="1599121"/>
          <a:ext cx="8498747" cy="379499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97E4F2E-1020-4C49-8C77-1210FE95D64E}"/>
              </a:ext>
            </a:extLst>
          </p:cNvPr>
          <p:cNvSpPr txBox="1"/>
          <p:nvPr/>
        </p:nvSpPr>
        <p:spPr>
          <a:xfrm>
            <a:off x="4144162" y="5654180"/>
            <a:ext cx="4425906" cy="646331"/>
          </a:xfrm>
          <a:prstGeom prst="rect">
            <a:avLst/>
          </a:prstGeom>
          <a:noFill/>
        </p:spPr>
        <p:txBody>
          <a:bodyPr wrap="square" rtlCol="0">
            <a:spAutoFit/>
          </a:bodyPr>
          <a:lstStyle/>
          <a:p>
            <a:r>
              <a:rPr lang="en-US" dirty="0"/>
              <a:t>33 Students in CRA Abatement  Homes</a:t>
            </a:r>
          </a:p>
          <a:p>
            <a:r>
              <a:rPr lang="en-US" dirty="0"/>
              <a:t>10 New Students in CRA Abatement Homes</a:t>
            </a:r>
          </a:p>
        </p:txBody>
      </p:sp>
    </p:spTree>
    <p:extLst>
      <p:ext uri="{BB962C8B-B14F-4D97-AF65-F5344CB8AC3E}">
        <p14:creationId xmlns:p14="http://schemas.microsoft.com/office/powerpoint/2010/main" val="1711807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686CE9D-0D18-424A-9475-AC6767B9208F}"/>
              </a:ext>
            </a:extLst>
          </p:cNvPr>
          <p:cNvGraphicFramePr>
            <a:graphicFrameLocks/>
          </p:cNvGraphicFramePr>
          <p:nvPr>
            <p:extLst/>
          </p:nvPr>
        </p:nvGraphicFramePr>
        <p:xfrm>
          <a:off x="2808172" y="1767133"/>
          <a:ext cx="7608815" cy="468105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EF4EA13-A0E6-42D2-A754-E6FDEFFF7590}"/>
              </a:ext>
            </a:extLst>
          </p:cNvPr>
          <p:cNvSpPr>
            <a:spLocks noGrp="1"/>
          </p:cNvSpPr>
          <p:nvPr>
            <p:ph type="title"/>
          </p:nvPr>
        </p:nvSpPr>
        <p:spPr>
          <a:xfrm>
            <a:off x="838200" y="365125"/>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CEVSD Total Property Tax Revenue, 2015-2021</a:t>
            </a:r>
          </a:p>
        </p:txBody>
      </p:sp>
    </p:spTree>
    <p:extLst>
      <p:ext uri="{BB962C8B-B14F-4D97-AF65-F5344CB8AC3E}">
        <p14:creationId xmlns:p14="http://schemas.microsoft.com/office/powerpoint/2010/main" val="3115768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81DE23F-CA69-4A23-B1D2-9381511D4ECC}"/>
              </a:ext>
            </a:extLst>
          </p:cNvPr>
          <p:cNvGraphicFramePr>
            <a:graphicFrameLocks/>
          </p:cNvGraphicFramePr>
          <p:nvPr>
            <p:extLst/>
          </p:nvPr>
        </p:nvGraphicFramePr>
        <p:xfrm>
          <a:off x="2208178" y="1546698"/>
          <a:ext cx="7883777" cy="455209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250576FA-C991-424A-A098-7E027B4156A2}"/>
              </a:ext>
            </a:extLst>
          </p:cNvPr>
          <p:cNvSpPr>
            <a:spLocks noGrp="1"/>
          </p:cNvSpPr>
          <p:nvPr>
            <p:ph type="title"/>
          </p:nvPr>
        </p:nvSpPr>
        <p:spPr>
          <a:xfrm>
            <a:off x="838200" y="365125"/>
            <a:ext cx="10515600" cy="1325563"/>
          </a:xfrm>
        </p:spPr>
        <p:txBody>
          <a:bodyPr>
            <a:normAutofit/>
          </a:bodyPr>
          <a:lstStyle/>
          <a:p>
            <a:pPr algn="ctr"/>
            <a:r>
              <a:rPr lang="en-US" sz="3600" dirty="0">
                <a:latin typeface="Arial" panose="020B0604020202020204" pitchFamily="34" charset="0"/>
                <a:cs typeface="Arial" panose="020B0604020202020204" pitchFamily="34" charset="0"/>
              </a:rPr>
              <a:t>CEVSD Mahoning County Property Tax Revenue, 2015-2021</a:t>
            </a:r>
          </a:p>
        </p:txBody>
      </p:sp>
    </p:spTree>
    <p:extLst>
      <p:ext uri="{BB962C8B-B14F-4D97-AF65-F5344CB8AC3E}">
        <p14:creationId xmlns:p14="http://schemas.microsoft.com/office/powerpoint/2010/main" val="567266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7F65667-491F-43A7-BE6D-8BDC10019B1D}"/>
              </a:ext>
            </a:extLst>
          </p:cNvPr>
          <p:cNvGraphicFramePr>
            <a:graphicFrameLocks noGrp="1"/>
          </p:cNvGraphicFramePr>
          <p:nvPr>
            <p:ph idx="1"/>
            <p:extLst/>
          </p:nvPr>
        </p:nvGraphicFramePr>
        <p:xfrm>
          <a:off x="1444304" y="1674318"/>
          <a:ext cx="9303392" cy="432033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725E8B9F-7203-439D-B8F8-C010139296CE}"/>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Columbiana County Property Tax Revenue,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2015-2021</a:t>
            </a:r>
          </a:p>
        </p:txBody>
      </p:sp>
    </p:spTree>
    <p:extLst>
      <p:ext uri="{BB962C8B-B14F-4D97-AF65-F5344CB8AC3E}">
        <p14:creationId xmlns:p14="http://schemas.microsoft.com/office/powerpoint/2010/main" val="1857855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7B97D7-561B-4489-97A2-DA723DA64113}"/>
              </a:ext>
            </a:extLst>
          </p:cNvPr>
          <p:cNvGraphicFramePr>
            <a:graphicFrameLocks noGrp="1"/>
          </p:cNvGraphicFramePr>
          <p:nvPr>
            <p:ph idx="1"/>
            <p:extLst/>
          </p:nvPr>
        </p:nvGraphicFramePr>
        <p:xfrm>
          <a:off x="1681815" y="1812603"/>
          <a:ext cx="9078635" cy="418610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43D425E4-A045-45A7-822D-ED46B2C3444F}"/>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Total Income Tax Revenue,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2015-2021</a:t>
            </a:r>
          </a:p>
        </p:txBody>
      </p:sp>
    </p:spTree>
    <p:extLst>
      <p:ext uri="{BB962C8B-B14F-4D97-AF65-F5344CB8AC3E}">
        <p14:creationId xmlns:p14="http://schemas.microsoft.com/office/powerpoint/2010/main" val="2423628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F879998-C321-4477-A15C-8F660555DACE}"/>
              </a:ext>
            </a:extLst>
          </p:cNvPr>
          <p:cNvGraphicFramePr/>
          <p:nvPr>
            <p:extLst/>
          </p:nvPr>
        </p:nvGraphicFramePr>
        <p:xfrm>
          <a:off x="2694835" y="1575880"/>
          <a:ext cx="6624268" cy="425656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D82B3729-3927-4933-BDCD-5F0F5C8B4445}"/>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Total Local Revenue Per Pupil,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2015-2021</a:t>
            </a:r>
          </a:p>
        </p:txBody>
      </p:sp>
    </p:spTree>
    <p:extLst>
      <p:ext uri="{BB962C8B-B14F-4D97-AF65-F5344CB8AC3E}">
        <p14:creationId xmlns:p14="http://schemas.microsoft.com/office/powerpoint/2010/main" val="1054050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4ED7023-CECA-43CC-87F2-3DA6D4888222}"/>
              </a:ext>
            </a:extLst>
          </p:cNvPr>
          <p:cNvGraphicFramePr/>
          <p:nvPr>
            <p:extLst/>
          </p:nvPr>
        </p:nvGraphicFramePr>
        <p:xfrm>
          <a:off x="2223082" y="1191237"/>
          <a:ext cx="7241097" cy="463911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23BFDEDE-3B20-458B-B16B-042F959CB32A}"/>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Property Tax Revenue Per Pupil,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2015-2021</a:t>
            </a:r>
          </a:p>
        </p:txBody>
      </p:sp>
    </p:spTree>
    <p:extLst>
      <p:ext uri="{BB962C8B-B14F-4D97-AF65-F5344CB8AC3E}">
        <p14:creationId xmlns:p14="http://schemas.microsoft.com/office/powerpoint/2010/main" val="1134360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95CC432-AE5A-4B9A-B4EE-21F91B482A27}"/>
              </a:ext>
            </a:extLst>
          </p:cNvPr>
          <p:cNvGraphicFramePr>
            <a:graphicFrameLocks noGrp="1"/>
          </p:cNvGraphicFramePr>
          <p:nvPr>
            <p:ph idx="1"/>
            <p:extLst/>
          </p:nvPr>
        </p:nvGraphicFramePr>
        <p:xfrm>
          <a:off x="1799610" y="1702340"/>
          <a:ext cx="8635901" cy="421399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B48EB40D-FE00-4CF8-B6B6-DA5F2685703D}"/>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Income Tax Revenue Per Pupil,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2015-2021</a:t>
            </a:r>
          </a:p>
        </p:txBody>
      </p:sp>
    </p:spTree>
    <p:extLst>
      <p:ext uri="{BB962C8B-B14F-4D97-AF65-F5344CB8AC3E}">
        <p14:creationId xmlns:p14="http://schemas.microsoft.com/office/powerpoint/2010/main" val="4137450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0B3308B-BD1D-48FE-B857-118AFEA6DF0F}"/>
              </a:ext>
            </a:extLst>
          </p:cNvPr>
          <p:cNvGraphicFramePr>
            <a:graphicFrameLocks/>
          </p:cNvGraphicFramePr>
          <p:nvPr>
            <p:extLst/>
          </p:nvPr>
        </p:nvGraphicFramePr>
        <p:xfrm>
          <a:off x="2062263" y="1420238"/>
          <a:ext cx="8021303" cy="425071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5CCCF105-22DD-43D1-913C-3B972D88066F}"/>
              </a:ext>
            </a:extLst>
          </p:cNvPr>
          <p:cNvSpPr>
            <a:spLocks noGrp="1"/>
          </p:cNvSpPr>
          <p:nvPr>
            <p:ph type="title"/>
          </p:nvPr>
        </p:nvSpPr>
        <p:spPr>
          <a:xfrm>
            <a:off x="506649" y="258121"/>
            <a:ext cx="11178702" cy="1075730"/>
          </a:xfrm>
        </p:spPr>
        <p:txBody>
          <a:bodyPr>
            <a:normAutofit fontScale="90000"/>
          </a:bodyPr>
          <a:lstStyle/>
          <a:p>
            <a:pPr algn="ctr"/>
            <a:r>
              <a:rPr lang="en-US" sz="3600" dirty="0">
                <a:latin typeface="Arial" panose="020B0604020202020204" pitchFamily="34" charset="0"/>
                <a:cs typeface="Arial" panose="020B0604020202020204" pitchFamily="34" charset="0"/>
              </a:rPr>
              <a:t>CEVSD FTE Teachers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2016-2021</a:t>
            </a:r>
          </a:p>
        </p:txBody>
      </p:sp>
    </p:spTree>
    <p:extLst>
      <p:ext uri="{BB962C8B-B14F-4D97-AF65-F5344CB8AC3E}">
        <p14:creationId xmlns:p14="http://schemas.microsoft.com/office/powerpoint/2010/main" val="154246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5EFF-2F8C-4387-A160-9A2032750011}"/>
              </a:ext>
            </a:extLst>
          </p:cNvPr>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Assumptions</a:t>
            </a:r>
            <a:endParaRPr lang="en-US" dirty="0"/>
          </a:p>
        </p:txBody>
      </p:sp>
      <p:sp>
        <p:nvSpPr>
          <p:cNvPr id="3" name="Content Placeholder 2">
            <a:extLst>
              <a:ext uri="{FF2B5EF4-FFF2-40B4-BE49-F238E27FC236}">
                <a16:creationId xmlns:a16="http://schemas.microsoft.com/office/drawing/2014/main" id="{F8FCF2C3-2D49-4681-8B3E-D5339E634A38}"/>
              </a:ext>
            </a:extLst>
          </p:cNvPr>
          <p:cNvSpPr>
            <a:spLocks noGrp="1"/>
          </p:cNvSpPr>
          <p:nvPr>
            <p:ph idx="1"/>
          </p:nvPr>
        </p:nvSpPr>
        <p:spPr/>
        <p:txBody>
          <a:bodyPr/>
          <a:lstStyle/>
          <a:p>
            <a:r>
              <a:rPr lang="en-US" dirty="0"/>
              <a:t>$117,000 Median Family Income CRA Homes</a:t>
            </a:r>
          </a:p>
          <a:p>
            <a:r>
              <a:rPr lang="en-US" dirty="0"/>
              <a:t>1% Income Tax</a:t>
            </a:r>
          </a:p>
          <a:p>
            <a:r>
              <a:rPr lang="en-US" dirty="0"/>
              <a:t>$400 Annual Property Tax for Land</a:t>
            </a:r>
          </a:p>
          <a:p>
            <a:r>
              <a:rPr lang="en-US" dirty="0"/>
              <a:t>$1500 Annual Property Tax for Non CRA Abatement Property</a:t>
            </a:r>
          </a:p>
          <a:p>
            <a:r>
              <a:rPr lang="en-US" dirty="0"/>
              <a:t>175 Developed Units</a:t>
            </a:r>
          </a:p>
          <a:p>
            <a:endParaRPr lang="en-US" dirty="0"/>
          </a:p>
          <a:p>
            <a:pPr lvl="1"/>
            <a:endParaRPr lang="en-US" dirty="0"/>
          </a:p>
        </p:txBody>
      </p:sp>
    </p:spTree>
    <p:extLst>
      <p:ext uri="{BB962C8B-B14F-4D97-AF65-F5344CB8AC3E}">
        <p14:creationId xmlns:p14="http://schemas.microsoft.com/office/powerpoint/2010/main" val="294782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F4BF-9064-4A69-BFB3-8DBF72A3FED1}"/>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Community Reinvestment Areas in Columbiana</a:t>
            </a:r>
          </a:p>
        </p:txBody>
      </p:sp>
      <p:sp>
        <p:nvSpPr>
          <p:cNvPr id="3" name="Content Placeholder 2">
            <a:extLst>
              <a:ext uri="{FF2B5EF4-FFF2-40B4-BE49-F238E27FC236}">
                <a16:creationId xmlns:a16="http://schemas.microsoft.com/office/drawing/2014/main" id="{C1C652E4-7796-49FE-BB77-55C89AF908E9}"/>
              </a:ext>
            </a:extLst>
          </p:cNvPr>
          <p:cNvSpPr>
            <a:spLocks noGrp="1"/>
          </p:cNvSpPr>
          <p:nvPr>
            <p:ph idx="1"/>
          </p:nvPr>
        </p:nvSpPr>
        <p:spPr/>
        <p:txBody>
          <a:bodyPr/>
          <a:lstStyle/>
          <a:p>
            <a:r>
              <a:rPr lang="en-US" dirty="0"/>
              <a:t>Authorized by 2018 Ordinance</a:t>
            </a:r>
          </a:p>
          <a:p>
            <a:endParaRPr lang="en-US" dirty="0"/>
          </a:p>
          <a:p>
            <a:r>
              <a:rPr lang="en-US" dirty="0"/>
              <a:t>Designates Entire Village as CRA</a:t>
            </a:r>
          </a:p>
          <a:p>
            <a:endParaRPr lang="en-US" dirty="0"/>
          </a:p>
          <a:p>
            <a:endParaRPr lang="en-US" dirty="0"/>
          </a:p>
        </p:txBody>
      </p:sp>
      <p:graphicFrame>
        <p:nvGraphicFramePr>
          <p:cNvPr id="5" name="Table 4">
            <a:extLst>
              <a:ext uri="{FF2B5EF4-FFF2-40B4-BE49-F238E27FC236}">
                <a16:creationId xmlns:a16="http://schemas.microsoft.com/office/drawing/2014/main" id="{895D6790-DBE1-4DF8-A405-4B8F44CB0290}"/>
              </a:ext>
            </a:extLst>
          </p:cNvPr>
          <p:cNvGraphicFramePr>
            <a:graphicFrameLocks noGrp="1"/>
          </p:cNvGraphicFramePr>
          <p:nvPr>
            <p:extLst>
              <p:ext uri="{D42A27DB-BD31-4B8C-83A1-F6EECF244321}">
                <p14:modId xmlns:p14="http://schemas.microsoft.com/office/powerpoint/2010/main" val="145981715"/>
              </p:ext>
            </p:extLst>
          </p:nvPr>
        </p:nvGraphicFramePr>
        <p:xfrm>
          <a:off x="2028825" y="3642932"/>
          <a:ext cx="8134350" cy="2590610"/>
        </p:xfrm>
        <a:graphic>
          <a:graphicData uri="http://schemas.openxmlformats.org/drawingml/2006/table">
            <a:tbl>
              <a:tblPr firstRow="1" bandRow="1"/>
              <a:tblGrid>
                <a:gridCol w="2795905">
                  <a:extLst>
                    <a:ext uri="{9D8B030D-6E8A-4147-A177-3AD203B41FA5}">
                      <a16:colId xmlns:a16="http://schemas.microsoft.com/office/drawing/2014/main" val="1637089329"/>
                    </a:ext>
                  </a:extLst>
                </a:gridCol>
                <a:gridCol w="2393315">
                  <a:extLst>
                    <a:ext uri="{9D8B030D-6E8A-4147-A177-3AD203B41FA5}">
                      <a16:colId xmlns:a16="http://schemas.microsoft.com/office/drawing/2014/main" val="921275346"/>
                    </a:ext>
                  </a:extLst>
                </a:gridCol>
                <a:gridCol w="2945130">
                  <a:extLst>
                    <a:ext uri="{9D8B030D-6E8A-4147-A177-3AD203B41FA5}">
                      <a16:colId xmlns:a16="http://schemas.microsoft.com/office/drawing/2014/main" val="3792576379"/>
                    </a:ext>
                  </a:extLst>
                </a:gridCol>
              </a:tblGrid>
              <a:tr h="607060">
                <a:tc>
                  <a:txBody>
                    <a:bodyPr/>
                    <a:lstStyle/>
                    <a:p>
                      <a:pPr algn="l">
                        <a:lnSpc>
                          <a:spcPct val="107000"/>
                        </a:lnSpc>
                      </a:pPr>
                      <a:endParaRPr lang="en-US" sz="1100">
                        <a:effectLst/>
                        <a:latin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Commercial/Industrial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Residential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067522"/>
                  </a:ext>
                </a:extLst>
              </a:tr>
              <a:tr h="431800">
                <a:tc>
                  <a:txBody>
                    <a:bodyPr/>
                    <a:lstStyle/>
                    <a:p>
                      <a:pPr marL="0" marR="0" algn="l">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New Construction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 15 years and up to and 100% negotiated on case by case basis.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 years and 100%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574374"/>
                  </a:ext>
                </a:extLst>
              </a:tr>
              <a:tr h="0">
                <a:tc>
                  <a:txBody>
                    <a:bodyPr/>
                    <a:lstStyle/>
                    <a:p>
                      <a:pPr marL="0" marR="0" algn="l">
                        <a:lnSpc>
                          <a:spcPct val="107000"/>
                        </a:lnSpc>
                        <a:spcBef>
                          <a:spcPts val="0"/>
                        </a:spcBef>
                        <a:spcAft>
                          <a:spcPts val="0"/>
                        </a:spcAft>
                      </a:pPr>
                      <a:r>
                        <a:rPr lang="en-US" sz="12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Improvement of Existing Buildings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 to 12 years and  100%  negotiated on case by case basis.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 (10) years and 100% for every residential dwelling unit containing not more than two housing units and in which the cost of remodeling is at least $2,500. 12 years and 100% for  dwellings containing not more than two housing units and in which the cost of remodeling is at least $5,000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670096"/>
                  </a:ext>
                </a:extLst>
              </a:tr>
            </a:tbl>
          </a:graphicData>
        </a:graphic>
      </p:graphicFrame>
    </p:spTree>
    <p:extLst>
      <p:ext uri="{BB962C8B-B14F-4D97-AF65-F5344CB8AC3E}">
        <p14:creationId xmlns:p14="http://schemas.microsoft.com/office/powerpoint/2010/main" val="4216440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5A9C-E581-460A-AD71-E15D41A91DC2}"/>
              </a:ext>
            </a:extLst>
          </p:cNvPr>
          <p:cNvSpPr>
            <a:spLocks noGrp="1"/>
          </p:cNvSpPr>
          <p:nvPr>
            <p:ph type="title"/>
          </p:nvPr>
        </p:nvSpPr>
        <p:spPr/>
        <p:txBody>
          <a:bodyPr/>
          <a:lstStyle/>
          <a:p>
            <a:pPr algn="ctr"/>
            <a:r>
              <a:rPr lang="en-US" dirty="0"/>
              <a:t>Scenario One</a:t>
            </a:r>
          </a:p>
        </p:txBody>
      </p:sp>
      <p:sp>
        <p:nvSpPr>
          <p:cNvPr id="3" name="Content Placeholder 2">
            <a:extLst>
              <a:ext uri="{FF2B5EF4-FFF2-40B4-BE49-F238E27FC236}">
                <a16:creationId xmlns:a16="http://schemas.microsoft.com/office/drawing/2014/main" id="{9883527F-770F-4DE9-B80F-25CA64D8537D}"/>
              </a:ext>
            </a:extLst>
          </p:cNvPr>
          <p:cNvSpPr>
            <a:spLocks noGrp="1"/>
          </p:cNvSpPr>
          <p:nvPr>
            <p:ph idx="1"/>
          </p:nvPr>
        </p:nvSpPr>
        <p:spPr/>
        <p:txBody>
          <a:bodyPr/>
          <a:lstStyle/>
          <a:p>
            <a:r>
              <a:rPr lang="en-US" dirty="0"/>
              <a:t>Current CRA Abatement and Current Development</a:t>
            </a:r>
          </a:p>
          <a:p>
            <a:pPr lvl="1"/>
            <a:r>
              <a:rPr lang="en-US" dirty="0"/>
              <a:t>Property Tax</a:t>
            </a:r>
          </a:p>
          <a:p>
            <a:pPr lvl="2"/>
            <a:r>
              <a:rPr lang="en-US" dirty="0"/>
              <a:t>175 Units x $400 per unit			$70,000</a:t>
            </a:r>
          </a:p>
          <a:p>
            <a:pPr lvl="2"/>
            <a:endParaRPr lang="en-US" dirty="0"/>
          </a:p>
          <a:p>
            <a:pPr lvl="1"/>
            <a:r>
              <a:rPr lang="en-US" dirty="0"/>
              <a:t>Income Tax</a:t>
            </a:r>
          </a:p>
          <a:p>
            <a:pPr lvl="2"/>
            <a:r>
              <a:rPr lang="en-US" dirty="0"/>
              <a:t>175 Families X $1170 per Family  		               $205,625	</a:t>
            </a:r>
          </a:p>
          <a:p>
            <a:pPr lvl="2"/>
            <a:endParaRPr lang="en-US" dirty="0"/>
          </a:p>
          <a:p>
            <a:pPr lvl="1"/>
            <a:r>
              <a:rPr lang="en-US" dirty="0"/>
              <a:t>Total Revenue				             </a:t>
            </a:r>
            <a:r>
              <a:rPr lang="en-US" sz="2000" dirty="0">
                <a:latin typeface="Times New Roman" panose="02020603050405020304" pitchFamily="18" charset="0"/>
                <a:ea typeface="Calibri" panose="020F0502020204030204" pitchFamily="34" charset="0"/>
                <a:cs typeface="Times New Roman" panose="02020603050405020304" pitchFamily="18" charset="0"/>
              </a:rPr>
              <a:t>$275,625</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p>
          <a:p>
            <a:pPr lvl="1"/>
            <a:endParaRPr lang="en-US" dirty="0"/>
          </a:p>
          <a:p>
            <a:pPr lvl="2"/>
            <a:endParaRPr lang="en-US" dirty="0"/>
          </a:p>
          <a:p>
            <a:pPr lvl="1"/>
            <a:endParaRPr lang="en-US" dirty="0"/>
          </a:p>
        </p:txBody>
      </p:sp>
    </p:spTree>
    <p:extLst>
      <p:ext uri="{BB962C8B-B14F-4D97-AF65-F5344CB8AC3E}">
        <p14:creationId xmlns:p14="http://schemas.microsoft.com/office/powerpoint/2010/main" val="563768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5A9C-E581-460A-AD71-E15D41A91DC2}"/>
              </a:ext>
            </a:extLst>
          </p:cNvPr>
          <p:cNvSpPr>
            <a:spLocks noGrp="1"/>
          </p:cNvSpPr>
          <p:nvPr>
            <p:ph type="title"/>
          </p:nvPr>
        </p:nvSpPr>
        <p:spPr/>
        <p:txBody>
          <a:bodyPr/>
          <a:lstStyle/>
          <a:p>
            <a:pPr algn="ctr"/>
            <a:r>
              <a:rPr lang="en-US" dirty="0"/>
              <a:t>Scenario Two</a:t>
            </a:r>
          </a:p>
        </p:txBody>
      </p:sp>
      <p:sp>
        <p:nvSpPr>
          <p:cNvPr id="3" name="Content Placeholder 2">
            <a:extLst>
              <a:ext uri="{FF2B5EF4-FFF2-40B4-BE49-F238E27FC236}">
                <a16:creationId xmlns:a16="http://schemas.microsoft.com/office/drawing/2014/main" id="{9883527F-770F-4DE9-B80F-25CA64D8537D}"/>
              </a:ext>
            </a:extLst>
          </p:cNvPr>
          <p:cNvSpPr>
            <a:spLocks noGrp="1"/>
          </p:cNvSpPr>
          <p:nvPr>
            <p:ph idx="1"/>
          </p:nvPr>
        </p:nvSpPr>
        <p:spPr/>
        <p:txBody>
          <a:bodyPr/>
          <a:lstStyle/>
          <a:p>
            <a:pPr marL="0" marR="0">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No CRA Abatement and No Development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Property Tax</a:t>
            </a:r>
          </a:p>
          <a:p>
            <a:pPr lvl="2"/>
            <a:r>
              <a:rPr lang="en-US" dirty="0"/>
              <a:t>175 Units x $400 per unit			$70,000</a:t>
            </a:r>
          </a:p>
          <a:p>
            <a:pPr marL="914400" lvl="2" indent="0">
              <a:buNone/>
            </a:pPr>
            <a:endParaRPr lang="en-US" dirty="0"/>
          </a:p>
          <a:p>
            <a:pPr lvl="1"/>
            <a:r>
              <a:rPr lang="en-US" dirty="0"/>
              <a:t>Income Tax</a:t>
            </a:r>
          </a:p>
          <a:p>
            <a:pPr lvl="2"/>
            <a:r>
              <a:rPr lang="en-US" dirty="0"/>
              <a:t>No Revenue Generated		           	         	          $0</a:t>
            </a:r>
          </a:p>
          <a:p>
            <a:pPr lvl="2"/>
            <a:endParaRPr lang="en-US" dirty="0"/>
          </a:p>
          <a:p>
            <a:pPr lvl="1"/>
            <a:r>
              <a:rPr lang="en-US" dirty="0"/>
              <a:t>Total Revenue				 	  </a:t>
            </a:r>
            <a:r>
              <a:rPr lang="en-US" sz="1800" dirty="0"/>
              <a:t>$70,000</a:t>
            </a:r>
          </a:p>
          <a:p>
            <a:pPr lvl="1"/>
            <a:endParaRPr lang="en-US" dirty="0"/>
          </a:p>
          <a:p>
            <a:pPr lvl="2"/>
            <a:endParaRPr lang="en-US" dirty="0"/>
          </a:p>
          <a:p>
            <a:pPr lvl="1"/>
            <a:endParaRPr lang="en-US" dirty="0"/>
          </a:p>
        </p:txBody>
      </p:sp>
    </p:spTree>
    <p:extLst>
      <p:ext uri="{BB962C8B-B14F-4D97-AF65-F5344CB8AC3E}">
        <p14:creationId xmlns:p14="http://schemas.microsoft.com/office/powerpoint/2010/main" val="725223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5A9C-E581-460A-AD71-E15D41A91DC2}"/>
              </a:ext>
            </a:extLst>
          </p:cNvPr>
          <p:cNvSpPr>
            <a:spLocks noGrp="1"/>
          </p:cNvSpPr>
          <p:nvPr>
            <p:ph type="title"/>
          </p:nvPr>
        </p:nvSpPr>
        <p:spPr/>
        <p:txBody>
          <a:bodyPr/>
          <a:lstStyle/>
          <a:p>
            <a:pPr algn="ctr"/>
            <a:r>
              <a:rPr lang="en-US" dirty="0"/>
              <a:t>Scenario Three</a:t>
            </a:r>
          </a:p>
        </p:txBody>
      </p:sp>
      <p:sp>
        <p:nvSpPr>
          <p:cNvPr id="3" name="Content Placeholder 2">
            <a:extLst>
              <a:ext uri="{FF2B5EF4-FFF2-40B4-BE49-F238E27FC236}">
                <a16:creationId xmlns:a16="http://schemas.microsoft.com/office/drawing/2014/main" id="{9883527F-770F-4DE9-B80F-25CA64D8537D}"/>
              </a:ext>
            </a:extLst>
          </p:cNvPr>
          <p:cNvSpPr>
            <a:spLocks noGrp="1"/>
          </p:cNvSpPr>
          <p:nvPr>
            <p:ph idx="1"/>
          </p:nvPr>
        </p:nvSpPr>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No CRA Abatement and Development of 40 Units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Property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40 units x $1500 + 135 units x $400 	             $114,000 </a:t>
            </a:r>
          </a:p>
          <a:p>
            <a:pPr lvl="2"/>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Income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40 families x $1170 				$46,800</a:t>
            </a:r>
          </a:p>
          <a:p>
            <a:pPr lvl="2"/>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Total Revenue				             </a:t>
            </a:r>
            <a:r>
              <a:rPr lang="en-US" sz="1800" dirty="0">
                <a:latin typeface="Times New Roman" panose="02020603050405020304" pitchFamily="18" charset="0"/>
                <a:ea typeface="Calibri" panose="020F0502020204030204" pitchFamily="34" charset="0"/>
                <a:cs typeface="Times New Roman" panose="02020603050405020304" pitchFamily="18" charset="0"/>
              </a:rPr>
              <a:t>$160,800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t>		</a:t>
            </a:r>
          </a:p>
          <a:p>
            <a:pPr lvl="1"/>
            <a:endParaRPr lang="en-US" dirty="0"/>
          </a:p>
          <a:p>
            <a:pPr lvl="2"/>
            <a:endParaRPr lang="en-US" dirty="0"/>
          </a:p>
          <a:p>
            <a:pPr lvl="1"/>
            <a:endParaRPr lang="en-US" dirty="0"/>
          </a:p>
        </p:txBody>
      </p:sp>
    </p:spTree>
    <p:extLst>
      <p:ext uri="{BB962C8B-B14F-4D97-AF65-F5344CB8AC3E}">
        <p14:creationId xmlns:p14="http://schemas.microsoft.com/office/powerpoint/2010/main" val="4232728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5A9C-E581-460A-AD71-E15D41A91DC2}"/>
              </a:ext>
            </a:extLst>
          </p:cNvPr>
          <p:cNvSpPr>
            <a:spLocks noGrp="1"/>
          </p:cNvSpPr>
          <p:nvPr>
            <p:ph type="title"/>
          </p:nvPr>
        </p:nvSpPr>
        <p:spPr/>
        <p:txBody>
          <a:bodyPr/>
          <a:lstStyle/>
          <a:p>
            <a:pPr algn="ctr"/>
            <a:r>
              <a:rPr lang="en-US" dirty="0"/>
              <a:t>Scenario Four</a:t>
            </a:r>
          </a:p>
        </p:txBody>
      </p:sp>
      <p:sp>
        <p:nvSpPr>
          <p:cNvPr id="3" name="Content Placeholder 2">
            <a:extLst>
              <a:ext uri="{FF2B5EF4-FFF2-40B4-BE49-F238E27FC236}">
                <a16:creationId xmlns:a16="http://schemas.microsoft.com/office/drawing/2014/main" id="{9883527F-770F-4DE9-B80F-25CA64D8537D}"/>
              </a:ext>
            </a:extLst>
          </p:cNvPr>
          <p:cNvSpPr>
            <a:spLocks noGrp="1"/>
          </p:cNvSpPr>
          <p:nvPr>
            <p:ph idx="1"/>
          </p:nvPr>
        </p:nvSpPr>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No CRA Abatement and Development of 120 Units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Property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55 units x  $400 + 120 units x $1500 		$202,000</a:t>
            </a:r>
          </a:p>
          <a:p>
            <a:pPr lvl="2"/>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Income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120 families x $1170 per family 			$140,400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2"/>
            <a:endParaRPr lang="en-US" dirty="0"/>
          </a:p>
          <a:p>
            <a:pPr lvl="1"/>
            <a:r>
              <a:rPr lang="en-US" dirty="0"/>
              <a:t>Total Revenue					</a:t>
            </a:r>
            <a:r>
              <a:rPr lang="en-US" sz="2000" dirty="0">
                <a:latin typeface="Times New Roman" panose="02020603050405020304" pitchFamily="18" charset="0"/>
                <a:ea typeface="Calibri" panose="020F0502020204030204" pitchFamily="34" charset="0"/>
                <a:cs typeface="Times New Roman" panose="02020603050405020304" pitchFamily="18" charset="0"/>
              </a:rPr>
              <a:t>$342,400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t>		</a:t>
            </a:r>
          </a:p>
          <a:p>
            <a:pPr lvl="1"/>
            <a:endParaRPr lang="en-US" dirty="0"/>
          </a:p>
          <a:p>
            <a:pPr lvl="2"/>
            <a:endParaRPr lang="en-US" dirty="0"/>
          </a:p>
          <a:p>
            <a:pPr lvl="1"/>
            <a:endParaRPr lang="en-US" dirty="0"/>
          </a:p>
        </p:txBody>
      </p:sp>
    </p:spTree>
    <p:extLst>
      <p:ext uri="{BB962C8B-B14F-4D97-AF65-F5344CB8AC3E}">
        <p14:creationId xmlns:p14="http://schemas.microsoft.com/office/powerpoint/2010/main" val="1149162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5A9C-E581-460A-AD71-E15D41A91DC2}"/>
              </a:ext>
            </a:extLst>
          </p:cNvPr>
          <p:cNvSpPr>
            <a:spLocks noGrp="1"/>
          </p:cNvSpPr>
          <p:nvPr>
            <p:ph type="title"/>
          </p:nvPr>
        </p:nvSpPr>
        <p:spPr/>
        <p:txBody>
          <a:bodyPr/>
          <a:lstStyle/>
          <a:p>
            <a:pPr algn="ctr"/>
            <a:r>
              <a:rPr lang="en-US" dirty="0"/>
              <a:t>Scenario Five</a:t>
            </a:r>
          </a:p>
        </p:txBody>
      </p:sp>
      <p:sp>
        <p:nvSpPr>
          <p:cNvPr id="3" name="Content Placeholder 2">
            <a:extLst>
              <a:ext uri="{FF2B5EF4-FFF2-40B4-BE49-F238E27FC236}">
                <a16:creationId xmlns:a16="http://schemas.microsoft.com/office/drawing/2014/main" id="{9883527F-770F-4DE9-B80F-25CA64D8537D}"/>
              </a:ext>
            </a:extLst>
          </p:cNvPr>
          <p:cNvSpPr>
            <a:spLocks noGrp="1"/>
          </p:cNvSpPr>
          <p:nvPr>
            <p:ph idx="1"/>
          </p:nvPr>
        </p:nvSpPr>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No CRA Abatement and Current Level of Development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Property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175 units x $1500 				$262,500</a:t>
            </a:r>
          </a:p>
          <a:p>
            <a:pPr lvl="2"/>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dirty="0"/>
              <a:t>Income Tax</a:t>
            </a:r>
          </a:p>
          <a:p>
            <a:pPr lvl="2"/>
            <a:r>
              <a:rPr lang="en-US" dirty="0">
                <a:latin typeface="Times New Roman" panose="02020603050405020304" pitchFamily="18" charset="0"/>
                <a:ea typeface="Calibri" panose="020F0502020204030204" pitchFamily="34" charset="0"/>
                <a:cs typeface="Times New Roman" panose="02020603050405020304" pitchFamily="18" charset="0"/>
              </a:rPr>
              <a:t>175 families x $1170 per family 			$204,000</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2"/>
            <a:endParaRPr lang="en-US" dirty="0"/>
          </a:p>
          <a:p>
            <a:pPr lvl="1"/>
            <a:r>
              <a:rPr lang="en-US" dirty="0"/>
              <a:t>Total Revenue					 </a:t>
            </a:r>
            <a:r>
              <a:rPr lang="en-US" sz="1800" dirty="0">
                <a:latin typeface="Times New Roman" panose="02020603050405020304" pitchFamily="18" charset="0"/>
                <a:ea typeface="Calibri" panose="020F0502020204030204" pitchFamily="34" charset="0"/>
                <a:cs typeface="Times New Roman" panose="02020603050405020304" pitchFamily="18" charset="0"/>
              </a:rPr>
              <a:t>$466,500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t>		</a:t>
            </a:r>
          </a:p>
          <a:p>
            <a:pPr lvl="1"/>
            <a:endParaRPr lang="en-US" dirty="0"/>
          </a:p>
          <a:p>
            <a:pPr lvl="2"/>
            <a:endParaRPr lang="en-US" dirty="0"/>
          </a:p>
          <a:p>
            <a:pPr lvl="1"/>
            <a:endParaRPr lang="en-US" dirty="0"/>
          </a:p>
        </p:txBody>
      </p:sp>
    </p:spTree>
    <p:extLst>
      <p:ext uri="{BB962C8B-B14F-4D97-AF65-F5344CB8AC3E}">
        <p14:creationId xmlns:p14="http://schemas.microsoft.com/office/powerpoint/2010/main" val="3307544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FD2D-556B-4335-9708-B7C37D731B07}"/>
              </a:ext>
            </a:extLst>
          </p:cNvPr>
          <p:cNvSpPr>
            <a:spLocks noGrp="1"/>
          </p:cNvSpPr>
          <p:nvPr>
            <p:ph type="title"/>
          </p:nvPr>
        </p:nvSpPr>
        <p:spPr>
          <a:xfrm>
            <a:off x="550525" y="938468"/>
            <a:ext cx="11090945" cy="1077781"/>
          </a:xfrm>
        </p:spPr>
        <p:txBody>
          <a:bodyPr>
            <a:normAutofit fontScale="90000"/>
          </a:bodyPr>
          <a:lstStyle/>
          <a:p>
            <a:pPr algn="ctr"/>
            <a:r>
              <a:rPr lang="en-US" sz="3600" dirty="0">
                <a:latin typeface="Arial" panose="020B0604020202020204" pitchFamily="34" charset="0"/>
                <a:cs typeface="Arial" panose="020B0604020202020204" pitchFamily="34" charset="0"/>
              </a:rPr>
              <a:t>Annual Columbiana EVS Tax Revenue</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Alternative Development Scenarios</a:t>
            </a:r>
          </a:p>
        </p:txBody>
      </p:sp>
      <p:graphicFrame>
        <p:nvGraphicFramePr>
          <p:cNvPr id="5" name="Content Placeholder 4">
            <a:extLst>
              <a:ext uri="{FF2B5EF4-FFF2-40B4-BE49-F238E27FC236}">
                <a16:creationId xmlns:a16="http://schemas.microsoft.com/office/drawing/2014/main" id="{35721E5F-01A7-455A-B69D-116C82880E16}"/>
              </a:ext>
            </a:extLst>
          </p:cNvPr>
          <p:cNvGraphicFramePr>
            <a:graphicFrameLocks noGrp="1"/>
          </p:cNvGraphicFramePr>
          <p:nvPr>
            <p:ph idx="1"/>
            <p:extLst>
              <p:ext uri="{D42A27DB-BD31-4B8C-83A1-F6EECF244321}">
                <p14:modId xmlns:p14="http://schemas.microsoft.com/office/powerpoint/2010/main" val="505202808"/>
              </p:ext>
            </p:extLst>
          </p:nvPr>
        </p:nvGraphicFramePr>
        <p:xfrm>
          <a:off x="2601124" y="2620256"/>
          <a:ext cx="6989749" cy="2453261"/>
        </p:xfrm>
        <a:graphic>
          <a:graphicData uri="http://schemas.openxmlformats.org/drawingml/2006/table">
            <a:tbl>
              <a:tblPr firstRow="1" firstCol="1" bandRow="1"/>
              <a:tblGrid>
                <a:gridCol w="394335">
                  <a:extLst>
                    <a:ext uri="{9D8B030D-6E8A-4147-A177-3AD203B41FA5}">
                      <a16:colId xmlns:a16="http://schemas.microsoft.com/office/drawing/2014/main" val="3275588950"/>
                    </a:ext>
                  </a:extLst>
                </a:gridCol>
                <a:gridCol w="1945640">
                  <a:extLst>
                    <a:ext uri="{9D8B030D-6E8A-4147-A177-3AD203B41FA5}">
                      <a16:colId xmlns:a16="http://schemas.microsoft.com/office/drawing/2014/main" val="1082735484"/>
                    </a:ext>
                  </a:extLst>
                </a:gridCol>
                <a:gridCol w="1806575">
                  <a:extLst>
                    <a:ext uri="{9D8B030D-6E8A-4147-A177-3AD203B41FA5}">
                      <a16:colId xmlns:a16="http://schemas.microsoft.com/office/drawing/2014/main" val="3048768169"/>
                    </a:ext>
                  </a:extLst>
                </a:gridCol>
                <a:gridCol w="1811354">
                  <a:extLst>
                    <a:ext uri="{9D8B030D-6E8A-4147-A177-3AD203B41FA5}">
                      <a16:colId xmlns:a16="http://schemas.microsoft.com/office/drawing/2014/main" val="1861089714"/>
                    </a:ext>
                  </a:extLst>
                </a:gridCol>
                <a:gridCol w="1031845">
                  <a:extLst>
                    <a:ext uri="{9D8B030D-6E8A-4147-A177-3AD203B41FA5}">
                      <a16:colId xmlns:a16="http://schemas.microsoft.com/office/drawing/2014/main" val="2512653995"/>
                    </a:ext>
                  </a:extLst>
                </a:gridCol>
              </a:tblGrid>
              <a:tr h="27940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Property Tax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Income Tax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328735"/>
                  </a:ext>
                </a:extLst>
              </a:tr>
              <a:tr h="45085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No CRA Abatement and No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175 undeveloped units x $400 per unit = $70,000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$70,000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1282027"/>
                  </a:ext>
                </a:extLst>
              </a:tr>
              <a:tr h="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Current CRA Abatement and Current Development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175 developed units x $400 = $70,000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175 families x 1170 per family = $205,625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$275,625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738031"/>
                  </a:ext>
                </a:extLst>
              </a:tr>
              <a:tr h="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No CRA Abatement and Development of 40 Units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40 units x $1500 + 135 units x $400 = 114,000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40 families x $1170 = $46,800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$160,800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448963"/>
                  </a:ext>
                </a:extLst>
              </a:tr>
              <a:tr h="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No CRA Abatement and Development of 120 Units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55 units x  400 + 120 units x $1500 = $202,000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120 families x $1170 per family =  $140,400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$342,400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710863"/>
                  </a:ext>
                </a:extLst>
              </a:tr>
              <a:tr h="0">
                <a:tc>
                  <a:txBody>
                    <a:bodyPr/>
                    <a:lstStyle/>
                    <a:p>
                      <a:pPr marL="0" marR="0">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No CRA Abatement and Current Level of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175 units x $1500 = $262,500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175 families x $1170 per family = $204,000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$466,500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040815"/>
                  </a:ext>
                </a:extLst>
              </a:tr>
            </a:tbl>
          </a:graphicData>
        </a:graphic>
      </p:graphicFrame>
    </p:spTree>
    <p:extLst>
      <p:ext uri="{BB962C8B-B14F-4D97-AF65-F5344CB8AC3E}">
        <p14:creationId xmlns:p14="http://schemas.microsoft.com/office/powerpoint/2010/main" val="2947750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E715-4E33-4425-B0D1-9244978E7F49}"/>
              </a:ext>
            </a:extLst>
          </p:cNvPr>
          <p:cNvSpPr>
            <a:spLocks noGrp="1"/>
          </p:cNvSpPr>
          <p:nvPr>
            <p:ph type="title"/>
          </p:nvPr>
        </p:nvSpPr>
        <p:spPr>
          <a:xfrm>
            <a:off x="930479" y="461394"/>
            <a:ext cx="10515600" cy="1011180"/>
          </a:xfrm>
        </p:spPr>
        <p:txBody>
          <a:bodyPr>
            <a:normAutofit/>
          </a:bodyPr>
          <a:lstStyle/>
          <a:p>
            <a:pPr algn="ctr"/>
            <a:r>
              <a:rPr lang="en-US" sz="3600"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97DB96E2-6706-4FE2-80DA-8229375EE3CC}"/>
              </a:ext>
            </a:extLst>
          </p:cNvPr>
          <p:cNvSpPr>
            <a:spLocks noGrp="1"/>
          </p:cNvSpPr>
          <p:nvPr>
            <p:ph idx="1"/>
          </p:nvPr>
        </p:nvSpPr>
        <p:spPr>
          <a:xfrm>
            <a:off x="838200" y="1397787"/>
            <a:ext cx="10515600" cy="4351338"/>
          </a:xfrm>
        </p:spPr>
        <p:txBody>
          <a:bodyPr>
            <a:normAutofit fontScale="92500" lnSpcReduction="20000"/>
          </a:bodyPr>
          <a:lstStyle/>
          <a:p>
            <a:r>
              <a:rPr lang="en-US" dirty="0"/>
              <a:t>Columbiana Has a More Aggressive CRA Program Than Comparable Cities</a:t>
            </a:r>
          </a:p>
          <a:p>
            <a:r>
              <a:rPr lang="en-US" dirty="0"/>
              <a:t>The Use of the CRA Program for Residential Development is Distinctive</a:t>
            </a:r>
          </a:p>
          <a:p>
            <a:r>
              <a:rPr lang="en-US" dirty="0"/>
              <a:t>Columbiana has Experienced Significant Growth Since the CRA Program Began</a:t>
            </a:r>
          </a:p>
          <a:p>
            <a:r>
              <a:rPr lang="en-US" dirty="0"/>
              <a:t>Economic Development and Growth within Columbiana County has shifted to the Columbiana Area</a:t>
            </a:r>
          </a:p>
          <a:p>
            <a:r>
              <a:rPr lang="en-US" dirty="0"/>
              <a:t>It is Unlikely that Observed Development Would have Occurred without the CRA Program</a:t>
            </a:r>
          </a:p>
          <a:p>
            <a:r>
              <a:rPr lang="en-US" dirty="0"/>
              <a:t>The Impact of the CRA Program on School District Enrollment has been Minimal</a:t>
            </a:r>
          </a:p>
          <a:p>
            <a:r>
              <a:rPr lang="en-US" dirty="0"/>
              <a:t>The CRA Program Has Not Has a Negative Effect on School District Finances.</a:t>
            </a:r>
          </a:p>
          <a:p>
            <a:endParaRPr lang="en-US" dirty="0"/>
          </a:p>
        </p:txBody>
      </p:sp>
    </p:spTree>
    <p:extLst>
      <p:ext uri="{BB962C8B-B14F-4D97-AF65-F5344CB8AC3E}">
        <p14:creationId xmlns:p14="http://schemas.microsoft.com/office/powerpoint/2010/main" val="3597119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7FBB5-8263-4807-A3E6-1A636479D2DC}"/>
              </a:ext>
            </a:extLst>
          </p:cNvPr>
          <p:cNvSpPr>
            <a:spLocks noGrp="1"/>
          </p:cNvSpPr>
          <p:nvPr>
            <p:ph type="title"/>
          </p:nvPr>
        </p:nvSpPr>
        <p:spPr/>
        <p:txBody>
          <a:bodyPr/>
          <a:lstStyle/>
          <a:p>
            <a:pPr algn="ctr"/>
            <a:r>
              <a:rPr lang="en-US" dirty="0"/>
              <a:t>What About the Future?</a:t>
            </a:r>
          </a:p>
        </p:txBody>
      </p:sp>
      <p:sp>
        <p:nvSpPr>
          <p:cNvPr id="3" name="Content Placeholder 2">
            <a:extLst>
              <a:ext uri="{FF2B5EF4-FFF2-40B4-BE49-F238E27FC236}">
                <a16:creationId xmlns:a16="http://schemas.microsoft.com/office/drawing/2014/main" id="{D0725564-813F-4728-B36F-043DF28509C1}"/>
              </a:ext>
            </a:extLst>
          </p:cNvPr>
          <p:cNvSpPr>
            <a:spLocks noGrp="1"/>
          </p:cNvSpPr>
          <p:nvPr>
            <p:ph idx="1"/>
          </p:nvPr>
        </p:nvSpPr>
        <p:spPr/>
        <p:txBody>
          <a:bodyPr/>
          <a:lstStyle/>
          <a:p>
            <a:r>
              <a:rPr lang="en-US" dirty="0"/>
              <a:t>Changes in Income Tax and Property Tax Rate</a:t>
            </a:r>
          </a:p>
          <a:p>
            <a:endParaRPr lang="en-US" dirty="0"/>
          </a:p>
          <a:p>
            <a:r>
              <a:rPr lang="en-US" dirty="0"/>
              <a:t>Economic Conditions That Impact Real Estate Market</a:t>
            </a:r>
          </a:p>
          <a:p>
            <a:endParaRPr lang="en-US" dirty="0"/>
          </a:p>
          <a:p>
            <a:r>
              <a:rPr lang="en-US" dirty="0"/>
              <a:t>Perception of School District</a:t>
            </a:r>
          </a:p>
          <a:p>
            <a:endParaRPr lang="en-US" dirty="0"/>
          </a:p>
          <a:p>
            <a:r>
              <a:rPr lang="en-US" dirty="0"/>
              <a:t>Land for Development</a:t>
            </a:r>
          </a:p>
        </p:txBody>
      </p:sp>
    </p:spTree>
    <p:extLst>
      <p:ext uri="{BB962C8B-B14F-4D97-AF65-F5344CB8AC3E}">
        <p14:creationId xmlns:p14="http://schemas.microsoft.com/office/powerpoint/2010/main" val="4255149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0053-8076-419D-A0E6-89F30557CB0B}"/>
              </a:ext>
            </a:extLst>
          </p:cNvPr>
          <p:cNvSpPr>
            <a:spLocks noGrp="1"/>
          </p:cNvSpPr>
          <p:nvPr>
            <p:ph type="title"/>
          </p:nvPr>
        </p:nvSpPr>
        <p:spPr/>
        <p:txBody>
          <a:bodyPr/>
          <a:lstStyle/>
          <a:p>
            <a:pPr algn="ctr"/>
            <a:r>
              <a:rPr lang="en-US" dirty="0"/>
              <a:t>Recommendations</a:t>
            </a:r>
          </a:p>
        </p:txBody>
      </p:sp>
      <p:sp>
        <p:nvSpPr>
          <p:cNvPr id="3" name="Content Placeholder 2">
            <a:extLst>
              <a:ext uri="{FF2B5EF4-FFF2-40B4-BE49-F238E27FC236}">
                <a16:creationId xmlns:a16="http://schemas.microsoft.com/office/drawing/2014/main" id="{781341C5-A6B1-4F56-9E49-36C72485EF9A}"/>
              </a:ext>
            </a:extLst>
          </p:cNvPr>
          <p:cNvSpPr>
            <a:spLocks noGrp="1"/>
          </p:cNvSpPr>
          <p:nvPr>
            <p:ph idx="1"/>
          </p:nvPr>
        </p:nvSpPr>
        <p:spPr/>
        <p:txBody>
          <a:bodyPr/>
          <a:lstStyle/>
          <a:p>
            <a:r>
              <a:rPr lang="en-US" dirty="0"/>
              <a:t>Develop a database of CRA properties and a dashboard to assess financial impact.</a:t>
            </a:r>
          </a:p>
          <a:p>
            <a:r>
              <a:rPr lang="en-US" dirty="0"/>
              <a:t>Community stakeholders should agree on metrics and share data for the database.</a:t>
            </a:r>
          </a:p>
          <a:p>
            <a:r>
              <a:rPr lang="en-US" dirty="0"/>
              <a:t>Consider the feasibility of a school district compensation program.</a:t>
            </a:r>
          </a:p>
          <a:p>
            <a:r>
              <a:rPr lang="en-US" dirty="0"/>
              <a:t>Require households and businesses to provide information for </a:t>
            </a:r>
            <a:r>
              <a:rPr lang="en-US"/>
              <a:t>the dashboard. </a:t>
            </a:r>
          </a:p>
        </p:txBody>
      </p:sp>
    </p:spTree>
    <p:extLst>
      <p:ext uri="{BB962C8B-B14F-4D97-AF65-F5344CB8AC3E}">
        <p14:creationId xmlns:p14="http://schemas.microsoft.com/office/powerpoint/2010/main" val="148579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0F5A-4E33-43F8-838B-2B0626730D9E}"/>
              </a:ext>
            </a:extLst>
          </p:cNvPr>
          <p:cNvSpPr>
            <a:spLocks noGrp="1"/>
          </p:cNvSpPr>
          <p:nvPr>
            <p:ph type="title"/>
          </p:nvPr>
        </p:nvSpPr>
        <p:spPr>
          <a:xfrm>
            <a:off x="938868" y="172178"/>
            <a:ext cx="10515600" cy="1325563"/>
          </a:xfrm>
        </p:spPr>
        <p:txBody>
          <a:bodyPr>
            <a:normAutofit/>
          </a:bodyPr>
          <a:lstStyle/>
          <a:p>
            <a:pPr algn="ctr"/>
            <a:r>
              <a:rPr lang="en-US" sz="3600" dirty="0">
                <a:latin typeface="Arial" panose="020B0604020202020204" pitchFamily="34" charset="0"/>
                <a:cs typeface="Arial" panose="020B0604020202020204" pitchFamily="34" charset="0"/>
              </a:rPr>
              <a:t>How Does the Columbiana CRA Program Compare to Peer Cities?</a:t>
            </a:r>
          </a:p>
        </p:txBody>
      </p:sp>
      <p:graphicFrame>
        <p:nvGraphicFramePr>
          <p:cNvPr id="6" name="Table 5">
            <a:extLst>
              <a:ext uri="{FF2B5EF4-FFF2-40B4-BE49-F238E27FC236}">
                <a16:creationId xmlns:a16="http://schemas.microsoft.com/office/drawing/2014/main" id="{C1D7D082-1B70-4512-9983-53F3EEFE0041}"/>
              </a:ext>
            </a:extLst>
          </p:cNvPr>
          <p:cNvGraphicFramePr>
            <a:graphicFrameLocks noGrp="1"/>
          </p:cNvGraphicFramePr>
          <p:nvPr>
            <p:extLst>
              <p:ext uri="{D42A27DB-BD31-4B8C-83A1-F6EECF244321}">
                <p14:modId xmlns:p14="http://schemas.microsoft.com/office/powerpoint/2010/main" val="2944873808"/>
              </p:ext>
            </p:extLst>
          </p:nvPr>
        </p:nvGraphicFramePr>
        <p:xfrm>
          <a:off x="1149726" y="2164304"/>
          <a:ext cx="4093393" cy="2810367"/>
        </p:xfrm>
        <a:graphic>
          <a:graphicData uri="http://schemas.openxmlformats.org/drawingml/2006/table">
            <a:tbl>
              <a:tblPr firstRow="1" firstCol="1" bandRow="1"/>
              <a:tblGrid>
                <a:gridCol w="1108028">
                  <a:extLst>
                    <a:ext uri="{9D8B030D-6E8A-4147-A177-3AD203B41FA5}">
                      <a16:colId xmlns:a16="http://schemas.microsoft.com/office/drawing/2014/main" val="2638864929"/>
                    </a:ext>
                  </a:extLst>
                </a:gridCol>
                <a:gridCol w="1094003">
                  <a:extLst>
                    <a:ext uri="{9D8B030D-6E8A-4147-A177-3AD203B41FA5}">
                      <a16:colId xmlns:a16="http://schemas.microsoft.com/office/drawing/2014/main" val="1450237215"/>
                    </a:ext>
                  </a:extLst>
                </a:gridCol>
                <a:gridCol w="953746">
                  <a:extLst>
                    <a:ext uri="{9D8B030D-6E8A-4147-A177-3AD203B41FA5}">
                      <a16:colId xmlns:a16="http://schemas.microsoft.com/office/drawing/2014/main" val="1998651228"/>
                    </a:ext>
                  </a:extLst>
                </a:gridCol>
                <a:gridCol w="937616">
                  <a:extLst>
                    <a:ext uri="{9D8B030D-6E8A-4147-A177-3AD203B41FA5}">
                      <a16:colId xmlns:a16="http://schemas.microsoft.com/office/drawing/2014/main" val="3347933709"/>
                    </a:ext>
                  </a:extLst>
                </a:gridCol>
              </a:tblGrid>
              <a:tr h="450477">
                <a:tc>
                  <a:txBody>
                    <a:bodyPr/>
                    <a:lstStyle/>
                    <a:p>
                      <a:pPr marL="0" marR="0">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Metro Area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732195557"/>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Delphos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520149797"/>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Wapakoneta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Auglaize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38978272"/>
                  </a:ext>
                </a:extLst>
              </a:tr>
              <a:tr h="235989">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Carlisle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Springfield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999573992"/>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Chardon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Geauga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Cleveland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313242731"/>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Napolean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Henry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Toledo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556613220"/>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Waterville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Lucas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Toledo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862287247"/>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Brookville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Montgomery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Dayton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804730216"/>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Moraine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Montgomery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Dayton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70338293"/>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Shelby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Richland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Mansfield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270272529"/>
                  </a:ext>
                </a:extLst>
              </a:tr>
              <a:tr h="235989">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Northwood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Toledo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666396142"/>
                  </a:ext>
                </a:extLst>
              </a:tr>
            </a:tbl>
          </a:graphicData>
        </a:graphic>
      </p:graphicFrame>
      <p:graphicFrame>
        <p:nvGraphicFramePr>
          <p:cNvPr id="5" name="Object 4">
            <a:extLst>
              <a:ext uri="{FF2B5EF4-FFF2-40B4-BE49-F238E27FC236}">
                <a16:creationId xmlns:a16="http://schemas.microsoft.com/office/drawing/2014/main" id="{F20800B8-567F-416B-8D1D-0BA19F5CC7EC}"/>
              </a:ext>
            </a:extLst>
          </p:cNvPr>
          <p:cNvGraphicFramePr>
            <a:graphicFrameLocks noChangeAspect="1"/>
          </p:cNvGraphicFramePr>
          <p:nvPr>
            <p:extLst>
              <p:ext uri="{D42A27DB-BD31-4B8C-83A1-F6EECF244321}">
                <p14:modId xmlns:p14="http://schemas.microsoft.com/office/powerpoint/2010/main" val="2740044671"/>
              </p:ext>
            </p:extLst>
          </p:nvPr>
        </p:nvGraphicFramePr>
        <p:xfrm>
          <a:off x="5962650" y="1847850"/>
          <a:ext cx="6010032" cy="3819525"/>
        </p:xfrm>
        <a:graphic>
          <a:graphicData uri="http://schemas.openxmlformats.org/presentationml/2006/ole">
            <mc:AlternateContent xmlns:mc="http://schemas.openxmlformats.org/markup-compatibility/2006">
              <mc:Choice xmlns:v="urn:schemas-microsoft-com:vml" Requires="v">
                <p:oleObj spid="_x0000_s1036" name="Acrobat Document" r:id="rId3" imgW="9286626" imgH="5895911" progId="Acrobat.Document.DC">
                  <p:embed/>
                </p:oleObj>
              </mc:Choice>
              <mc:Fallback>
                <p:oleObj name="Acrobat Document" r:id="rId3" imgW="9286626" imgH="5895911" progId="Acrobat.Document.DC">
                  <p:embed/>
                  <p:pic>
                    <p:nvPicPr>
                      <p:cNvPr id="0" name=""/>
                      <p:cNvPicPr/>
                      <p:nvPr/>
                    </p:nvPicPr>
                    <p:blipFill>
                      <a:blip r:embed="rId4"/>
                      <a:stretch>
                        <a:fillRect/>
                      </a:stretch>
                    </p:blipFill>
                    <p:spPr>
                      <a:xfrm>
                        <a:off x="5962650" y="1847850"/>
                        <a:ext cx="6010032" cy="3819525"/>
                      </a:xfrm>
                      <a:prstGeom prst="rect">
                        <a:avLst/>
                      </a:prstGeom>
                    </p:spPr>
                  </p:pic>
                </p:oleObj>
              </mc:Fallback>
            </mc:AlternateContent>
          </a:graphicData>
        </a:graphic>
      </p:graphicFrame>
    </p:spTree>
    <p:extLst>
      <p:ext uri="{BB962C8B-B14F-4D97-AF65-F5344CB8AC3E}">
        <p14:creationId xmlns:p14="http://schemas.microsoft.com/office/powerpoint/2010/main" val="268089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C67E-40B3-4157-9B80-B9552CD001E3}"/>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Columbiana and Peer City CRA Programs</a:t>
            </a:r>
          </a:p>
        </p:txBody>
      </p:sp>
      <p:sp>
        <p:nvSpPr>
          <p:cNvPr id="3" name="Content Placeholder 2">
            <a:extLst>
              <a:ext uri="{FF2B5EF4-FFF2-40B4-BE49-F238E27FC236}">
                <a16:creationId xmlns:a16="http://schemas.microsoft.com/office/drawing/2014/main" id="{F5197F61-B7B3-42FC-B7A4-766AAAA0D9F0}"/>
              </a:ext>
            </a:extLst>
          </p:cNvPr>
          <p:cNvSpPr>
            <a:spLocks noGrp="1"/>
          </p:cNvSpPr>
          <p:nvPr>
            <p:ph idx="1"/>
          </p:nvPr>
        </p:nvSpPr>
        <p:spPr/>
        <p:txBody>
          <a:bodyPr/>
          <a:lstStyle/>
          <a:p>
            <a:r>
              <a:rPr lang="en-US" dirty="0"/>
              <a:t>CRA Districts</a:t>
            </a:r>
          </a:p>
          <a:p>
            <a:r>
              <a:rPr lang="en-US" dirty="0"/>
              <a:t>Commercial/Industrial</a:t>
            </a:r>
          </a:p>
          <a:p>
            <a:r>
              <a:rPr lang="en-US" dirty="0"/>
              <a:t>Residential</a:t>
            </a:r>
          </a:p>
          <a:p>
            <a:r>
              <a:rPr lang="en-US" dirty="0"/>
              <a:t>School Compensation Agreements</a:t>
            </a:r>
          </a:p>
          <a:p>
            <a:r>
              <a:rPr lang="en-US" dirty="0"/>
              <a:t>Dedicated School Income Tax</a:t>
            </a:r>
          </a:p>
        </p:txBody>
      </p:sp>
    </p:spTree>
    <p:extLst>
      <p:ext uri="{BB962C8B-B14F-4D97-AF65-F5344CB8AC3E}">
        <p14:creationId xmlns:p14="http://schemas.microsoft.com/office/powerpoint/2010/main" val="173698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383A-A8DA-4EC2-81A7-1BE314BB7858}"/>
              </a:ext>
            </a:extLst>
          </p:cNvPr>
          <p:cNvSpPr>
            <a:spLocks noGrp="1"/>
          </p:cNvSpPr>
          <p:nvPr>
            <p:ph type="title"/>
          </p:nvPr>
        </p:nvSpPr>
        <p:spPr>
          <a:xfrm>
            <a:off x="838200" y="222512"/>
            <a:ext cx="10515600" cy="1178449"/>
          </a:xfrm>
        </p:spPr>
        <p:txBody>
          <a:bodyPr>
            <a:normAutofit/>
          </a:bodyPr>
          <a:lstStyle/>
          <a:p>
            <a:pPr algn="ctr"/>
            <a:r>
              <a:rPr lang="en-US" sz="3600" dirty="0">
                <a:latin typeface="Arial" panose="020B0604020202020204" pitchFamily="34" charset="0"/>
                <a:cs typeface="Arial" panose="020B0604020202020204" pitchFamily="34" charset="0"/>
              </a:rPr>
              <a:t>CRA Districts</a:t>
            </a:r>
          </a:p>
        </p:txBody>
      </p:sp>
      <p:sp>
        <p:nvSpPr>
          <p:cNvPr id="3" name="Content Placeholder 2">
            <a:extLst>
              <a:ext uri="{FF2B5EF4-FFF2-40B4-BE49-F238E27FC236}">
                <a16:creationId xmlns:a16="http://schemas.microsoft.com/office/drawing/2014/main" id="{4C661A5A-2BCC-43AC-8648-B3DF3ABE1F6C}"/>
              </a:ext>
            </a:extLst>
          </p:cNvPr>
          <p:cNvSpPr>
            <a:spLocks noGrp="1"/>
          </p:cNvSpPr>
          <p:nvPr>
            <p:ph idx="1"/>
          </p:nvPr>
        </p:nvSpPr>
        <p:spPr>
          <a:xfrm>
            <a:off x="838200" y="1271951"/>
            <a:ext cx="10515600" cy="1806809"/>
          </a:xfrm>
        </p:spPr>
        <p:txBody>
          <a:bodyPr/>
          <a:lstStyle/>
          <a:p>
            <a:r>
              <a:rPr lang="en-US" dirty="0"/>
              <a:t>Does the city want to target investment in specific areas determined to need redevelopment or desirable for future development or does the city want to use the CRA to promote economic growth for the entire city?</a:t>
            </a:r>
            <a:endParaRPr lang="en-US" dirty="0">
              <a:effectLst/>
            </a:endParaRPr>
          </a:p>
          <a:p>
            <a:endParaRPr lang="en-US" dirty="0"/>
          </a:p>
        </p:txBody>
      </p:sp>
      <p:graphicFrame>
        <p:nvGraphicFramePr>
          <p:cNvPr id="4" name="Table 3">
            <a:extLst>
              <a:ext uri="{FF2B5EF4-FFF2-40B4-BE49-F238E27FC236}">
                <a16:creationId xmlns:a16="http://schemas.microsoft.com/office/drawing/2014/main" id="{9C90C7D4-C257-4B0B-A778-7B357816E055}"/>
              </a:ext>
            </a:extLst>
          </p:cNvPr>
          <p:cNvGraphicFramePr>
            <a:graphicFrameLocks noGrp="1"/>
          </p:cNvGraphicFramePr>
          <p:nvPr>
            <p:extLst>
              <p:ext uri="{D42A27DB-BD31-4B8C-83A1-F6EECF244321}">
                <p14:modId xmlns:p14="http://schemas.microsoft.com/office/powerpoint/2010/main" val="226707"/>
              </p:ext>
            </p:extLst>
          </p:nvPr>
        </p:nvGraphicFramePr>
        <p:xfrm>
          <a:off x="3695700" y="3275121"/>
          <a:ext cx="4476751" cy="3039948"/>
        </p:xfrm>
        <a:graphic>
          <a:graphicData uri="http://schemas.openxmlformats.org/drawingml/2006/table">
            <a:tbl>
              <a:tblPr firstRow="1" firstCol="1" bandRow="1"/>
              <a:tblGrid>
                <a:gridCol w="1488501">
                  <a:extLst>
                    <a:ext uri="{9D8B030D-6E8A-4147-A177-3AD203B41FA5}">
                      <a16:colId xmlns:a16="http://schemas.microsoft.com/office/drawing/2014/main" val="1396397408"/>
                    </a:ext>
                  </a:extLst>
                </a:gridCol>
                <a:gridCol w="1499749">
                  <a:extLst>
                    <a:ext uri="{9D8B030D-6E8A-4147-A177-3AD203B41FA5}">
                      <a16:colId xmlns:a16="http://schemas.microsoft.com/office/drawing/2014/main" val="3277509586"/>
                    </a:ext>
                  </a:extLst>
                </a:gridCol>
                <a:gridCol w="1488501">
                  <a:extLst>
                    <a:ext uri="{9D8B030D-6E8A-4147-A177-3AD203B41FA5}">
                      <a16:colId xmlns:a16="http://schemas.microsoft.com/office/drawing/2014/main" val="294830541"/>
                    </a:ext>
                  </a:extLst>
                </a:gridCol>
              </a:tblGrid>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Entire City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CRA Districts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718820"/>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Brookville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085886"/>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Chardon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048210"/>
                  </a:ext>
                </a:extLst>
              </a:tr>
              <a:tr h="253329">
                <a:tc>
                  <a:txBody>
                    <a:bodyPr/>
                    <a:lstStyle/>
                    <a:p>
                      <a:pPr marL="0" marR="0" algn="l">
                        <a:lnSpc>
                          <a:spcPct val="107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Columbiana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135803"/>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Delphos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768894"/>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Moraine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203233"/>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Napolean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548582"/>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Carlilse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915401"/>
                  </a:ext>
                </a:extLst>
              </a:tr>
              <a:tr h="253329">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Northwood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893146"/>
                  </a:ext>
                </a:extLst>
              </a:tr>
              <a:tr h="253329">
                <a:tc>
                  <a:txBody>
                    <a:bodyPr/>
                    <a:lstStyle/>
                    <a:p>
                      <a:pPr marL="0" marR="0" algn="l">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Shelby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370862"/>
                  </a:ext>
                </a:extLst>
              </a:tr>
              <a:tr h="253329">
                <a:tc>
                  <a:txBody>
                    <a:bodyPr/>
                    <a:lstStyle/>
                    <a:p>
                      <a:pPr marL="0" marR="0" algn="l">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Wapakoneta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960941"/>
                  </a:ext>
                </a:extLst>
              </a:tr>
              <a:tr h="253329">
                <a:tc>
                  <a:txBody>
                    <a:bodyPr/>
                    <a:lstStyle/>
                    <a:p>
                      <a:pPr marL="0" marR="0" algn="l">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Waterville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115179"/>
                  </a:ext>
                </a:extLst>
              </a:tr>
            </a:tbl>
          </a:graphicData>
        </a:graphic>
      </p:graphicFrame>
    </p:spTree>
    <p:extLst>
      <p:ext uri="{BB962C8B-B14F-4D97-AF65-F5344CB8AC3E}">
        <p14:creationId xmlns:p14="http://schemas.microsoft.com/office/powerpoint/2010/main" val="131964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CBFE-6B20-4B2C-9459-7CE8B4B45FD0}"/>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CRA and Commercial/Industrial Development</a:t>
            </a:r>
          </a:p>
        </p:txBody>
      </p:sp>
      <p:graphicFrame>
        <p:nvGraphicFramePr>
          <p:cNvPr id="4" name="Content Placeholder 3">
            <a:extLst>
              <a:ext uri="{FF2B5EF4-FFF2-40B4-BE49-F238E27FC236}">
                <a16:creationId xmlns:a16="http://schemas.microsoft.com/office/drawing/2014/main" id="{B027F7FE-7EED-4892-BC95-2F647DA8CF24}"/>
              </a:ext>
            </a:extLst>
          </p:cNvPr>
          <p:cNvGraphicFramePr>
            <a:graphicFrameLocks noGrp="1"/>
          </p:cNvGraphicFramePr>
          <p:nvPr>
            <p:ph idx="1"/>
            <p:extLst>
              <p:ext uri="{D42A27DB-BD31-4B8C-83A1-F6EECF244321}">
                <p14:modId xmlns:p14="http://schemas.microsoft.com/office/powerpoint/2010/main" val="972512356"/>
              </p:ext>
            </p:extLst>
          </p:nvPr>
        </p:nvGraphicFramePr>
        <p:xfrm>
          <a:off x="4451364" y="2482463"/>
          <a:ext cx="3289272" cy="3150500"/>
        </p:xfrm>
        <a:graphic>
          <a:graphicData uri="http://schemas.openxmlformats.org/drawingml/2006/table">
            <a:tbl>
              <a:tblPr firstRow="1" firstCol="1" bandRow="1"/>
              <a:tblGrid>
                <a:gridCol w="1304699">
                  <a:extLst>
                    <a:ext uri="{9D8B030D-6E8A-4147-A177-3AD203B41FA5}">
                      <a16:colId xmlns:a16="http://schemas.microsoft.com/office/drawing/2014/main" val="1044341372"/>
                    </a:ext>
                  </a:extLst>
                </a:gridCol>
                <a:gridCol w="1984573">
                  <a:extLst>
                    <a:ext uri="{9D8B030D-6E8A-4147-A177-3AD203B41FA5}">
                      <a16:colId xmlns:a16="http://schemas.microsoft.com/office/drawing/2014/main" val="3266602917"/>
                    </a:ext>
                  </a:extLst>
                </a:gridCol>
              </a:tblGrid>
              <a:tr h="650140">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Commercial/Industrial CRA Projects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033515"/>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Brookville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473033"/>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Chardon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6616920"/>
                  </a:ext>
                </a:extLst>
              </a:tr>
              <a:tr h="225172">
                <a:tc>
                  <a:txBody>
                    <a:bodyPr/>
                    <a:lstStyle/>
                    <a:p>
                      <a:pPr marL="0" marR="0" algn="l">
                        <a:lnSpc>
                          <a:spcPct val="107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Columbiana</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782346"/>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Delphos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291847"/>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Moraine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006312"/>
                  </a:ext>
                </a:extLst>
              </a:tr>
              <a:tr h="225172">
                <a:tc>
                  <a:txBody>
                    <a:bodyPr/>
                    <a:lstStyle/>
                    <a:p>
                      <a:pPr marL="0" marR="0" algn="l">
                        <a:lnSpc>
                          <a:spcPct val="107000"/>
                        </a:lnSpc>
                        <a:spcBef>
                          <a:spcPts val="0"/>
                        </a:spcBef>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Napolean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766325"/>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Carlilse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536916"/>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Northwood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933787"/>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Shelby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220132"/>
                  </a:ext>
                </a:extLst>
              </a:tr>
              <a:tr h="225172">
                <a:tc>
                  <a:txBody>
                    <a:bodyPr/>
                    <a:lstStyle/>
                    <a:p>
                      <a:pPr marL="0" marR="0" algn="l">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Wapakoneta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9026778"/>
                  </a:ext>
                </a:extLst>
              </a:tr>
              <a:tr h="225172">
                <a:tc>
                  <a:txBody>
                    <a:bodyPr/>
                    <a:lstStyle/>
                    <a:p>
                      <a:pPr marL="0" marR="0" algn="l">
                        <a:lnSpc>
                          <a:spcPct val="107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Waterville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040084"/>
                  </a:ext>
                </a:extLst>
              </a:tr>
            </a:tbl>
          </a:graphicData>
        </a:graphic>
      </p:graphicFrame>
    </p:spTree>
    <p:extLst>
      <p:ext uri="{BB962C8B-B14F-4D97-AF65-F5344CB8AC3E}">
        <p14:creationId xmlns:p14="http://schemas.microsoft.com/office/powerpoint/2010/main" val="315915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30280</TotalTime>
  <Words>2507</Words>
  <Application>Microsoft Office PowerPoint</Application>
  <PresentationFormat>Widescreen</PresentationFormat>
  <Paragraphs>806</Paragraphs>
  <Slides>58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4" baseType="lpstr">
      <vt:lpstr>Arial</vt:lpstr>
      <vt:lpstr>Calibri</vt:lpstr>
      <vt:lpstr>Calibri Light</vt:lpstr>
      <vt:lpstr>Times New Roman</vt:lpstr>
      <vt:lpstr>Office Theme</vt:lpstr>
      <vt:lpstr>Acrobat Document</vt:lpstr>
      <vt:lpstr>City of Columbiana Community Reinvestment Area Program:</vt:lpstr>
      <vt:lpstr>Objectives</vt:lpstr>
      <vt:lpstr>Information Sources</vt:lpstr>
      <vt:lpstr>Community Reinvestment Areas</vt:lpstr>
      <vt:lpstr>Community Reinvestment Areas in Columbiana</vt:lpstr>
      <vt:lpstr>How Does the Columbiana CRA Program Compare to Peer Cities?</vt:lpstr>
      <vt:lpstr>Columbiana and Peer City CRA Programs</vt:lpstr>
      <vt:lpstr>CRA Districts</vt:lpstr>
      <vt:lpstr>CRA and Commercial/Industrial Development</vt:lpstr>
      <vt:lpstr>Comparison of Commercial/Industrial CRA Abatements—Columbiana and Peer Cities</vt:lpstr>
      <vt:lpstr>Columbiana CRA Supported Residential Development</vt:lpstr>
      <vt:lpstr>Peer City CRA Supported Residential Development</vt:lpstr>
      <vt:lpstr>School Compensation Agreements</vt:lpstr>
      <vt:lpstr>Dedicated School Income Tax</vt:lpstr>
      <vt:lpstr>Columbiana and Peer City Population and Income Change</vt:lpstr>
      <vt:lpstr>% Population Change, 2000-2020</vt:lpstr>
      <vt:lpstr>% Population Change, 2000-2010</vt:lpstr>
      <vt:lpstr>% Population Change, 2010-2020</vt:lpstr>
      <vt:lpstr>PowerPoint Presentation</vt:lpstr>
      <vt:lpstr>How Has Columbiana Changed Since the CRA</vt:lpstr>
      <vt:lpstr>CRA Commercial/Industrial Abatements in Columbiana</vt:lpstr>
      <vt:lpstr>Commericial/Industrial Development </vt:lpstr>
      <vt:lpstr>Columbiana CRA Supported Residential Development</vt:lpstr>
      <vt:lpstr>Columbiana CRA Supported Residential Development</vt:lpstr>
      <vt:lpstr>Columbiana CRA Supported Residential Development</vt:lpstr>
      <vt:lpstr>CRA Supported Residential Developments</vt:lpstr>
      <vt:lpstr>2006</vt:lpstr>
      <vt:lpstr>2014</vt:lpstr>
      <vt:lpstr>2020</vt:lpstr>
      <vt:lpstr>2014</vt:lpstr>
      <vt:lpstr>Columbiana Family Income and Housing Value, 2015-2020</vt:lpstr>
      <vt:lpstr>PowerPoint Presentation</vt:lpstr>
      <vt:lpstr>Comparison of Housing Starts—Columbiana v Mahoning/Columbiana Counties</vt:lpstr>
      <vt:lpstr>Mahoning and Columbiana County Census Tracts</vt:lpstr>
      <vt:lpstr>Columbiana Census Tract Trends</vt:lpstr>
      <vt:lpstr>City Income Tax Collection</vt:lpstr>
      <vt:lpstr>The CRA and the Columbiana Exempted Village Schools</vt:lpstr>
      <vt:lpstr>PowerPoint Presentation</vt:lpstr>
      <vt:lpstr>Factors Affecting School District Enrollment</vt:lpstr>
      <vt:lpstr>Columbiana Exempted Village School Enrollment</vt:lpstr>
      <vt:lpstr>CEVSD Total Property Tax Revenue, 2015-2021</vt:lpstr>
      <vt:lpstr>CEVSD Mahoning County Property Tax Revenue, 2015-2021</vt:lpstr>
      <vt:lpstr>CEVSD Columbiana County Property Tax Revenue,  2015-2021</vt:lpstr>
      <vt:lpstr>CEVSD Total Income Tax Revenue,  2015-2021</vt:lpstr>
      <vt:lpstr>CEVSD Total Local Revenue Per Pupil,  2015-2021</vt:lpstr>
      <vt:lpstr>CEVSD Property Tax Revenue Per Pupil,  2015-2021</vt:lpstr>
      <vt:lpstr>CEVSD Income Tax Revenue Per Pupil,  2015-2021</vt:lpstr>
      <vt:lpstr>CEVSD FTE Teachers 2016-2021</vt:lpstr>
      <vt:lpstr>Assumptions</vt:lpstr>
      <vt:lpstr>Scenario One</vt:lpstr>
      <vt:lpstr>Scenario Two</vt:lpstr>
      <vt:lpstr>Scenario Three</vt:lpstr>
      <vt:lpstr>Scenario Four</vt:lpstr>
      <vt:lpstr>Scenario Five</vt:lpstr>
      <vt:lpstr>Annual Columbiana EVS Tax Revenue Alternative Development Scenarios</vt:lpstr>
      <vt:lpstr>Conclusions</vt:lpstr>
      <vt:lpstr>What About the Future?</vt:lpstr>
      <vt:lpstr>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Village of Columbiana Community Reinvestment Area Program:</dc:title>
  <dc:creator>Thomas A Maraffa</dc:creator>
  <cp:lastModifiedBy>Thomas A Maraffa</cp:lastModifiedBy>
  <cp:revision>66</cp:revision>
  <dcterms:created xsi:type="dcterms:W3CDTF">2022-06-17T13:30:13Z</dcterms:created>
  <dcterms:modified xsi:type="dcterms:W3CDTF">2022-09-15T15:06:58Z</dcterms:modified>
</cp:coreProperties>
</file>