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0" autoAdjust="0"/>
    <p:restoredTop sz="94660"/>
  </p:normalViewPr>
  <p:slideViewPr>
    <p:cSldViewPr snapToGrid="0">
      <p:cViewPr varScale="1">
        <p:scale>
          <a:sx n="45" d="100"/>
          <a:sy n="45" d="100"/>
        </p:scale>
        <p:origin x="81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6843" y="2059012"/>
            <a:ext cx="12195668" cy="18288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5759" y="2166364"/>
            <a:ext cx="11471565" cy="1739347"/>
          </a:xfrm>
        </p:spPr>
        <p:txBody>
          <a:bodyPr tIns="45720" bIns="45720" anchor="ctr">
            <a:normAutofit/>
          </a:bodyPr>
          <a:lstStyle>
            <a:lvl1pPr algn="ctr">
              <a:lnSpc>
                <a:spcPct val="80000"/>
              </a:lnSpc>
              <a:defRPr sz="6000" spc="15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996250"/>
            <a:ext cx="9144000" cy="1309255"/>
          </a:xfrm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20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A29401-CF42-4AE2-9FD5-B374AA00F53F}" type="datetimeFigureOut">
              <a:rPr lang="en-US" smtClean="0"/>
              <a:t>7/23/2020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82F93-535E-4FAE-B889-5B1050133A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5063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A29401-CF42-4AE2-9FD5-B374AA00F53F}" type="datetimeFigureOut">
              <a:rPr lang="en-US" smtClean="0"/>
              <a:t>7/23/2020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82F93-535E-4FAE-B889-5B1050133A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98516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019312" y="0"/>
            <a:ext cx="27432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0624" y="274638"/>
            <a:ext cx="2402380" cy="58975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199" y="274638"/>
            <a:ext cx="7973291" cy="5897562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422854"/>
            <a:ext cx="2743196" cy="365125"/>
          </a:xfrm>
        </p:spPr>
        <p:txBody>
          <a:bodyPr/>
          <a:lstStyle/>
          <a:p>
            <a:fld id="{E6A29401-CF42-4AE2-9FD5-B374AA00F53F}" type="datetimeFigureOut">
              <a:rPr lang="en-US" smtClean="0"/>
              <a:t>7/23/2020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776135" y="6422854"/>
            <a:ext cx="4279669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3048" y="6422854"/>
            <a:ext cx="879759" cy="365125"/>
          </a:xfrm>
        </p:spPr>
        <p:txBody>
          <a:bodyPr/>
          <a:lstStyle/>
          <a:p>
            <a:fld id="{2F882F93-535E-4FAE-B889-5B1050133A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0275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A29401-CF42-4AE2-9FD5-B374AA00F53F}" type="datetimeFigureOut">
              <a:rPr lang="en-US" smtClean="0"/>
              <a:t>7/23/2020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82F93-535E-4FAE-B889-5B1050133A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42036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6843" y="2059012"/>
            <a:ext cx="12195668" cy="1828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191" y="2208879"/>
            <a:ext cx="10515600" cy="1676400"/>
          </a:xfrm>
        </p:spPr>
        <p:txBody>
          <a:bodyPr anchor="ctr">
            <a:noAutofit/>
          </a:bodyPr>
          <a:lstStyle>
            <a:lvl1pPr algn="ctr">
              <a:lnSpc>
                <a:spcPct val="80000"/>
              </a:lnSpc>
              <a:defRPr sz="6000" b="0" spc="150" baseline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3191" y="4010334"/>
            <a:ext cx="10515600" cy="1174639"/>
          </a:xfrm>
        </p:spPr>
        <p:txBody>
          <a:bodyPr anchor="t">
            <a:normAutofit/>
          </a:bodyPr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6A29401-CF42-4AE2-9FD5-B374AA00F53F}" type="datetimeFigureOut">
              <a:rPr lang="en-US" smtClean="0"/>
              <a:t>7/23/2020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F882F93-535E-4FAE-B889-5B1050133A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122883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05344" y="2011680"/>
            <a:ext cx="475488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30391" y="2011680"/>
            <a:ext cx="475488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A29401-CF42-4AE2-9FD5-B374AA00F53F}" type="datetimeFigureOut">
              <a:rPr lang="en-US" smtClean="0"/>
              <a:t>7/23/2020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82F93-535E-4FAE-B889-5B1050133A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6318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7008" y="1913470"/>
            <a:ext cx="475488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1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07008" y="2656566"/>
            <a:ext cx="475488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31230" y="1913470"/>
            <a:ext cx="475488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1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31230" y="2656564"/>
            <a:ext cx="475488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A29401-CF42-4AE2-9FD5-B374AA00F53F}" type="datetimeFigureOut">
              <a:rPr lang="en-US" smtClean="0"/>
              <a:t>7/23/2020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82F93-535E-4FAE-B889-5B1050133A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85464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A29401-CF42-4AE2-9FD5-B374AA00F53F}" type="datetimeFigureOut">
              <a:rPr lang="en-US" smtClean="0"/>
              <a:t>7/23/2020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82F93-535E-4FAE-B889-5B1050133A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14142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A29401-CF42-4AE2-9FD5-B374AA00F53F}" type="datetimeFigureOut">
              <a:rPr lang="en-US" smtClean="0"/>
              <a:t>7/23/2020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82F93-535E-4FAE-B889-5B1050133A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10414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07008" y="2120054"/>
            <a:ext cx="6126480" cy="4114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89023" y="2147486"/>
            <a:ext cx="3200400" cy="3432319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A29401-CF42-4AE2-9FD5-B374AA00F53F}" type="datetimeFigureOut">
              <a:rPr lang="en-US" smtClean="0"/>
              <a:t>7/23/2020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82F93-535E-4FAE-B889-5B1050133A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01015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0160" y="2211494"/>
            <a:ext cx="6126480" cy="3931920"/>
          </a:xfrm>
          <a:solidFill>
            <a:schemeClr val="tx2">
              <a:lumMod val="60000"/>
              <a:lumOff val="40000"/>
            </a:schemeClr>
          </a:solidFill>
        </p:spPr>
        <p:txBody>
          <a:bodyPr tIns="365760" anchor="t"/>
          <a:lstStyle>
            <a:lvl1pPr marL="0" indent="0" algn="ctr">
              <a:buNone/>
              <a:defRPr sz="3200">
                <a:solidFill>
                  <a:schemeClr val="tx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90688" y="2150621"/>
            <a:ext cx="3200400" cy="3429000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A29401-CF42-4AE2-9FD5-B374AA00F53F}" type="datetimeFigureOut">
              <a:rPr lang="en-US" smtClean="0"/>
              <a:t>7/23/2020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82F93-535E-4FAE-B889-5B1050133A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38683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83" y="176109"/>
            <a:ext cx="12188952" cy="16459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02919" y="284176"/>
            <a:ext cx="9784080" cy="15087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2919" y="2011680"/>
            <a:ext cx="9784080" cy="42062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02266" y="6422854"/>
            <a:ext cx="3000894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fld id="{E6A29401-CF42-4AE2-9FD5-B374AA00F53F}" type="datetimeFigureOut">
              <a:rPr lang="en-US" smtClean="0"/>
              <a:t>7/23/2020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596471" y="6422854"/>
            <a:ext cx="50444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58927" y="6422854"/>
            <a:ext cx="946264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 b="0">
                <a:solidFill>
                  <a:schemeClr val="tx1"/>
                </a:solidFill>
              </a:defRPr>
            </a:lvl1pPr>
          </a:lstStyle>
          <a:p>
            <a:fld id="{2F882F93-535E-4FAE-B889-5B1050133A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100612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000" kern="1200" cap="all" baseline="0">
          <a:solidFill>
            <a:schemeClr val="bg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tx1"/>
        </a:buClr>
        <a:buFont typeface="Wingdings" pitchFamily="2" charset="2"/>
        <a:buChar char="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4114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6400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8686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0972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2846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718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29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18062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6600" dirty="0" smtClean="0">
                <a:solidFill>
                  <a:schemeClr val="bg1"/>
                </a:solidFill>
              </a:rPr>
              <a:t>Fair Housing</a:t>
            </a:r>
            <a:endParaRPr lang="en-US" sz="6600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207726" y="6150301"/>
            <a:ext cx="2026024" cy="309282"/>
          </a:xfrm>
        </p:spPr>
        <p:txBody>
          <a:bodyPr>
            <a:normAutofit fontScale="92500" lnSpcReduction="20000"/>
          </a:bodyPr>
          <a:lstStyle/>
          <a:p>
            <a:endParaRPr lang="en-US" dirty="0"/>
          </a:p>
        </p:txBody>
      </p:sp>
      <p:pic>
        <p:nvPicPr>
          <p:cNvPr id="1026" name="Picture 2" descr="https://www.hud.gov/sites/dfiles/FHEO/images/HUD_Lapel_Pin-Black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73734" y="4002287"/>
            <a:ext cx="4455613" cy="20514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5487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Fair Housing act</a:t>
            </a:r>
            <a:endParaRPr lang="en-US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202919" y="2364377"/>
            <a:ext cx="988744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bg1"/>
                </a:solidFill>
              </a:rPr>
              <a:t>The Fair Housing Act protects people from discrimination when they are renting or buying a home, getting a mortgage, seeking housing assistance, or engaging in other housing related activities.</a:t>
            </a:r>
            <a:endParaRPr lang="en-US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7198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7 protected classes</a:t>
            </a:r>
            <a:endParaRPr lang="en-US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en-US" sz="2800" dirty="0" smtClean="0">
                <a:solidFill>
                  <a:schemeClr val="bg1"/>
                </a:solidFill>
              </a:rPr>
              <a:t>Race</a:t>
            </a:r>
          </a:p>
          <a:p>
            <a:r>
              <a:rPr lang="en-US" sz="2800" dirty="0" smtClean="0">
                <a:solidFill>
                  <a:schemeClr val="bg1"/>
                </a:solidFill>
              </a:rPr>
              <a:t>Color</a:t>
            </a:r>
          </a:p>
          <a:p>
            <a:r>
              <a:rPr lang="en-US" sz="2800" dirty="0" smtClean="0">
                <a:solidFill>
                  <a:schemeClr val="bg1"/>
                </a:solidFill>
              </a:rPr>
              <a:t>National Origin</a:t>
            </a:r>
          </a:p>
          <a:p>
            <a:r>
              <a:rPr lang="en-US" sz="2800" dirty="0" smtClean="0">
                <a:solidFill>
                  <a:schemeClr val="bg1"/>
                </a:solidFill>
              </a:rPr>
              <a:t>Religion</a:t>
            </a:r>
          </a:p>
          <a:p>
            <a:r>
              <a:rPr lang="en-US" sz="2800" dirty="0" smtClean="0">
                <a:solidFill>
                  <a:schemeClr val="bg1"/>
                </a:solidFill>
              </a:rPr>
              <a:t>Sex</a:t>
            </a:r>
          </a:p>
          <a:p>
            <a:r>
              <a:rPr lang="en-US" sz="2800" dirty="0" smtClean="0">
                <a:solidFill>
                  <a:schemeClr val="bg1"/>
                </a:solidFill>
              </a:rPr>
              <a:t>Familial Status</a:t>
            </a:r>
          </a:p>
          <a:p>
            <a:r>
              <a:rPr lang="en-US" sz="2800" dirty="0" smtClean="0">
                <a:solidFill>
                  <a:schemeClr val="bg1"/>
                </a:solidFill>
              </a:rPr>
              <a:t>Disability</a:t>
            </a: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sz="quarter" idx="4"/>
          </p:nvPr>
        </p:nvPicPr>
        <p:blipFill>
          <a:blip r:embed="rId2"/>
          <a:stretch>
            <a:fillRect/>
          </a:stretch>
        </p:blipFill>
        <p:spPr>
          <a:xfrm>
            <a:off x="7329146" y="3302973"/>
            <a:ext cx="2663939" cy="26639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4364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What is prohibited?</a:t>
            </a:r>
            <a:endParaRPr lang="en-US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Refusal to rent or sell.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Refusal to negotiate.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Set different terms, conditions, or privileges.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Falsely deny that housing is available for inspection, sale, or rental.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Print or publish any notice, statement or advertisement that indicates preference, limitation or discrimination.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Impose different sales prices or rental charges.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Use different qualification criteria, sale or rental procedures, or add fees.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Evict a tenant.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Harassment.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Failure of repairs.</a:t>
            </a:r>
          </a:p>
          <a:p>
            <a:pPr marL="0" indent="0">
              <a:buNone/>
            </a:pP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8116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Emotional support animals</a:t>
            </a:r>
            <a:endParaRPr lang="en-US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>
                <a:solidFill>
                  <a:schemeClr val="bg1"/>
                </a:solidFill>
              </a:rPr>
              <a:t>An emotional support animal is a type of assistance animal that is recognized as a “reasonable accommodation” for a person with a disability under the federal Fair Housing Act. </a:t>
            </a:r>
          </a:p>
          <a:p>
            <a:r>
              <a:rPr lang="en-US" sz="2400" dirty="0" smtClean="0">
                <a:solidFill>
                  <a:schemeClr val="bg1"/>
                </a:solidFill>
              </a:rPr>
              <a:t>The assistance animal is not a pet according to the U.S. Department of Housing and Urban Development (HUD).</a:t>
            </a:r>
          </a:p>
          <a:p>
            <a:r>
              <a:rPr lang="en-US" sz="2400" dirty="0" smtClean="0">
                <a:solidFill>
                  <a:schemeClr val="bg1"/>
                </a:solidFill>
              </a:rPr>
              <a:t>A “No Pets Policy” cannot be enforced with an emotional support animal. </a:t>
            </a:r>
          </a:p>
          <a:p>
            <a:r>
              <a:rPr lang="en-US" sz="2400" dirty="0" smtClean="0">
                <a:solidFill>
                  <a:schemeClr val="bg1"/>
                </a:solidFill>
              </a:rPr>
              <a:t>Technically not allowed to ask for a pet fee/deposit with an emotional support animal.</a:t>
            </a:r>
            <a:endParaRPr lang="en-US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9806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Columbiana county &amp; fair housing</a:t>
            </a:r>
            <a:endParaRPr lang="en-US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Requirement of CDBG &amp; CHIP programs to implement a Fair Housing program.</a:t>
            </a:r>
          </a:p>
          <a:p>
            <a:r>
              <a:rPr lang="en-US" sz="2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Fair Housing Coordinator for Columbiana County – Brittany Smith</a:t>
            </a:r>
          </a:p>
          <a:p>
            <a:r>
              <a:rPr lang="en-US" sz="2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Approximately 75 calls per year.</a:t>
            </a:r>
          </a:p>
          <a:p>
            <a:r>
              <a:rPr lang="en-US" sz="2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100% Landlord/Tenant Disputes</a:t>
            </a:r>
          </a:p>
          <a:p>
            <a:pPr marL="0" indent="0">
              <a:buNone/>
            </a:pPr>
            <a:endParaRPr lang="en-U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323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1337" y="1344010"/>
            <a:ext cx="10222456" cy="38027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7790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Columbiana county fair housing</a:t>
            </a:r>
            <a:endParaRPr lang="en-US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US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en-U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Robert Ritchey &amp; Brittany Smith</a:t>
            </a:r>
            <a:endParaRPr lang="en-US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Fair Housing Coordinator</a:t>
            </a:r>
          </a:p>
          <a:p>
            <a:pPr marL="0" indent="0" algn="ctr">
              <a:buNone/>
            </a:pP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330-424-1800</a:t>
            </a:r>
          </a:p>
          <a:p>
            <a:pPr marL="0" indent="0" algn="ctr">
              <a:buNone/>
            </a:pP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ccpa@ccpa-ohioriver.com</a:t>
            </a:r>
            <a:endParaRPr lang="en-US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en-U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en-US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5212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anded">
  <a:themeElements>
    <a:clrScheme name="Custom 1">
      <a:dk1>
        <a:srgbClr val="2C2C2C"/>
      </a:dk1>
      <a:lt1>
        <a:srgbClr val="FFFFFF"/>
      </a:lt1>
      <a:dk2>
        <a:srgbClr val="FF0000"/>
      </a:dk2>
      <a:lt2>
        <a:srgbClr val="F2F2F2"/>
      </a:lt2>
      <a:accent1>
        <a:srgbClr val="FFC000"/>
      </a:accent1>
      <a:accent2>
        <a:srgbClr val="A5D028"/>
      </a:accent2>
      <a:accent3>
        <a:srgbClr val="08CC78"/>
      </a:accent3>
      <a:accent4>
        <a:srgbClr val="F24099"/>
      </a:accent4>
      <a:accent5>
        <a:srgbClr val="828288"/>
      </a:accent5>
      <a:accent6>
        <a:srgbClr val="F56617"/>
      </a:accent6>
      <a:hlink>
        <a:srgbClr val="005DBA"/>
      </a:hlink>
      <a:folHlink>
        <a:srgbClr val="6C606A"/>
      </a:folHlink>
    </a:clrScheme>
    <a:fontScheme name="Banded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nded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120000"/>
                <a:lumMod val="107000"/>
              </a:schemeClr>
            </a:gs>
            <a:gs pos="50000">
              <a:schemeClr val="phClr">
                <a:tint val="70000"/>
                <a:satMod val="124000"/>
                <a:lumMod val="103000"/>
              </a:schemeClr>
            </a:gs>
            <a:gs pos="100000">
              <a:schemeClr val="phClr">
                <a:tint val="85000"/>
                <a:satMod val="12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5000"/>
                <a:shade val="98000"/>
                <a:satMod val="110000"/>
                <a:lumMod val="103000"/>
              </a:schemeClr>
            </a:gs>
            <a:gs pos="50000">
              <a:schemeClr val="phClr">
                <a:shade val="85000"/>
                <a:satMod val="105000"/>
                <a:lumMod val="100000"/>
              </a:schemeClr>
            </a:gs>
            <a:gs pos="100000">
              <a:schemeClr val="phClr">
                <a:shade val="60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875" dir="5400000" algn="ctr" rotWithShape="0">
              <a:srgbClr val="000000">
                <a:alpha val="68000"/>
              </a:srgbClr>
            </a:outerShdw>
          </a:effectLst>
        </a:effectStyle>
        <a:effectStyle>
          <a:effectLst>
            <a:outerShdw blurRad="88900" dist="2794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/>
              <a:schemeClr val="phClr">
                <a:shade val="91000"/>
                <a:satMod val="105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100000"/>
                <a:shade val="0"/>
                <a:satMod val="100000"/>
              </a:schemeClr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nded" id="{98DFF888-2449-4D28-977C-6306C017633E}" vid="{9792607F-9579-4224-82FF-9C88C3E1E53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TM03090430[[fn=Banded]]</Template>
  <TotalTime>32</TotalTime>
  <Words>273</Words>
  <Application>Microsoft Office PowerPoint</Application>
  <PresentationFormat>Widescreen</PresentationFormat>
  <Paragraphs>40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Arial Narrow</vt:lpstr>
      <vt:lpstr>Corbel</vt:lpstr>
      <vt:lpstr>Wingdings</vt:lpstr>
      <vt:lpstr>Banded</vt:lpstr>
      <vt:lpstr>Fair Housing</vt:lpstr>
      <vt:lpstr>Fair Housing act</vt:lpstr>
      <vt:lpstr>7 protected classes</vt:lpstr>
      <vt:lpstr>What is prohibited?</vt:lpstr>
      <vt:lpstr>Emotional support animals</vt:lpstr>
      <vt:lpstr>Columbiana county &amp; fair housing</vt:lpstr>
      <vt:lpstr>PowerPoint Presentation</vt:lpstr>
      <vt:lpstr>Columbiana county fair housing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Fair Housing</dc:title>
  <dc:creator>Pam</dc:creator>
  <cp:lastModifiedBy>Pam</cp:lastModifiedBy>
  <cp:revision>6</cp:revision>
  <dcterms:created xsi:type="dcterms:W3CDTF">2020-02-21T16:48:23Z</dcterms:created>
  <dcterms:modified xsi:type="dcterms:W3CDTF">2020-07-23T18:31:50Z</dcterms:modified>
</cp:coreProperties>
</file>